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91" r:id="rId10"/>
    <p:sldId id="264" r:id="rId11"/>
    <p:sldId id="292" r:id="rId12"/>
    <p:sldId id="279" r:id="rId13"/>
    <p:sldId id="280" r:id="rId14"/>
    <p:sldId id="282" r:id="rId15"/>
    <p:sldId id="286" r:id="rId16"/>
    <p:sldId id="287" r:id="rId17"/>
    <p:sldId id="288" r:id="rId18"/>
    <p:sldId id="290" r:id="rId19"/>
    <p:sldId id="268" r:id="rId20"/>
    <p:sldId id="269" r:id="rId21"/>
    <p:sldId id="270" r:id="rId22"/>
    <p:sldId id="271" r:id="rId23"/>
    <p:sldId id="272" r:id="rId24"/>
    <p:sldId id="273" r:id="rId25"/>
    <p:sldId id="274" r:id="rId26"/>
    <p:sldId id="275" r:id="rId27"/>
    <p:sldId id="265" r:id="rId28"/>
    <p:sldId id="266" r:id="rId29"/>
    <p:sldId id="277"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87B169E-3709-4DC8-B9A0-17B91A3EC831}" type="datetimeFigureOut">
              <a:rPr lang="es-MX" smtClean="0"/>
              <a:t>23/04/2013</a:t>
            </a:fld>
            <a:endParaRPr lang="es-MX"/>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MX"/>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5F8D41E-4BE4-4C01-BFDB-223EAA619F23}" type="slidenum">
              <a:rPr lang="es-MX" smtClean="0"/>
              <a:t>‹Nº›</a:t>
            </a:fld>
            <a:endParaRPr lang="es-MX"/>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7B169E-3709-4DC8-B9A0-17B91A3EC831}" type="datetimeFigureOut">
              <a:rPr lang="es-MX" smtClean="0"/>
              <a:t>23/04/2013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F8D41E-4BE4-4C01-BFDB-223EAA619F23}" type="slidenum">
              <a:rPr lang="es-MX" smtClean="0"/>
              <a:t>‹Nº›</a:t>
            </a:fld>
            <a:endParaRPr lang="es-MX"/>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7B169E-3709-4DC8-B9A0-17B91A3EC831}" type="datetimeFigureOut">
              <a:rPr lang="es-MX" smtClean="0"/>
              <a:t>23/04/2013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F8D41E-4BE4-4C01-BFDB-223EAA619F23}" type="slidenum">
              <a:rPr lang="es-MX" smtClean="0"/>
              <a:t>‹Nº›</a:t>
            </a:fld>
            <a:endParaRPr lang="es-MX"/>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87B169E-3709-4DC8-B9A0-17B91A3EC831}" type="datetimeFigureOut">
              <a:rPr lang="es-MX" smtClean="0"/>
              <a:t>23/04/2013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F8D41E-4BE4-4C01-BFDB-223EAA619F23}" type="slidenum">
              <a:rPr lang="es-MX" smtClean="0"/>
              <a:t>‹Nº›</a:t>
            </a:fld>
            <a:endParaRPr lang="es-MX"/>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87B169E-3709-4DC8-B9A0-17B91A3EC831}" type="datetimeFigureOut">
              <a:rPr lang="es-MX" smtClean="0"/>
              <a:t>23/04/2013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5F8D41E-4BE4-4C01-BFDB-223EAA619F23}"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7B169E-3709-4DC8-B9A0-17B91A3EC831}" type="datetimeFigureOut">
              <a:rPr lang="es-MX" smtClean="0"/>
              <a:t>23/04/2013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F8D41E-4BE4-4C01-BFDB-223EAA619F23}" type="slidenum">
              <a:rPr lang="es-MX" smtClean="0"/>
              <a:t>‹Nº›</a:t>
            </a:fld>
            <a:endParaRPr lang="es-MX"/>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87B169E-3709-4DC8-B9A0-17B91A3EC831}" type="datetimeFigureOut">
              <a:rPr lang="es-MX" smtClean="0"/>
              <a:t>23/04/2013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5F8D41E-4BE4-4C01-BFDB-223EAA619F23}" type="slidenum">
              <a:rPr lang="es-MX" smtClean="0"/>
              <a:t>‹Nº›</a:t>
            </a:fld>
            <a:endParaRPr lang="es-MX"/>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87B169E-3709-4DC8-B9A0-17B91A3EC831}" type="datetimeFigureOut">
              <a:rPr lang="es-MX" smtClean="0"/>
              <a:t>23/04/2013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5F8D41E-4BE4-4C01-BFDB-223EAA619F23}" type="slidenum">
              <a:rPr lang="es-MX" smtClean="0"/>
              <a:t>‹Nº›</a:t>
            </a:fld>
            <a:endParaRPr lang="es-MX"/>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B169E-3709-4DC8-B9A0-17B91A3EC831}" type="datetimeFigureOut">
              <a:rPr lang="es-MX" smtClean="0"/>
              <a:t>23/04/2013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5F8D41E-4BE4-4C01-BFDB-223EAA619F23}"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7B169E-3709-4DC8-B9A0-17B91A3EC831}" type="datetimeFigureOut">
              <a:rPr lang="es-MX" smtClean="0"/>
              <a:t>23/04/2013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F8D41E-4BE4-4C01-BFDB-223EAA619F23}"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87B169E-3709-4DC8-B9A0-17B91A3EC831}" type="datetimeFigureOut">
              <a:rPr lang="es-MX" smtClean="0"/>
              <a:t>23/04/2013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5F8D41E-4BE4-4C01-BFDB-223EAA619F23}"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87B169E-3709-4DC8-B9A0-17B91A3EC831}" type="datetimeFigureOut">
              <a:rPr lang="es-MX" smtClean="0"/>
              <a:t>23/04/2013</a:t>
            </a:fld>
            <a:endParaRPr lang="es-MX"/>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5F8D41E-4BE4-4C01-BFDB-223EAA619F23}"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image" Target="../media/image27.gif"/><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87624" y="332656"/>
            <a:ext cx="6777319" cy="2571039"/>
          </a:xfrm>
        </p:spPr>
        <p:txBody>
          <a:bodyPr/>
          <a:lstStyle/>
          <a:p>
            <a:r>
              <a:rPr lang="es-MX" dirty="0" smtClean="0">
                <a:solidFill>
                  <a:schemeClr val="accent3"/>
                </a:solidFill>
                <a:latin typeface="Matura MT Script Capitals" pitchFamily="66" charset="0"/>
              </a:rPr>
              <a:t>Agresividad</a:t>
            </a:r>
            <a:br>
              <a:rPr lang="es-MX" dirty="0" smtClean="0">
                <a:solidFill>
                  <a:schemeClr val="accent3"/>
                </a:solidFill>
                <a:latin typeface="Matura MT Script Capitals" pitchFamily="66" charset="0"/>
              </a:rPr>
            </a:br>
            <a:r>
              <a:rPr lang="es-MX" dirty="0" smtClean="0">
                <a:solidFill>
                  <a:schemeClr val="accent3"/>
                </a:solidFill>
                <a:latin typeface="Matura MT Script Capitals" pitchFamily="66" charset="0"/>
              </a:rPr>
              <a:t>&amp;</a:t>
            </a:r>
            <a:br>
              <a:rPr lang="es-MX" dirty="0" smtClean="0">
                <a:solidFill>
                  <a:schemeClr val="accent3"/>
                </a:solidFill>
                <a:latin typeface="Matura MT Script Capitals" pitchFamily="66" charset="0"/>
              </a:rPr>
            </a:br>
            <a:r>
              <a:rPr lang="es-MX" dirty="0" smtClean="0">
                <a:solidFill>
                  <a:schemeClr val="accent3"/>
                </a:solidFill>
                <a:latin typeface="Matura MT Script Capitals" pitchFamily="66" charset="0"/>
              </a:rPr>
              <a:t>Violencia</a:t>
            </a:r>
            <a:endParaRPr lang="es-MX" dirty="0">
              <a:solidFill>
                <a:schemeClr val="accent3"/>
              </a:solidFill>
              <a:latin typeface="Matura MT Script Capitals" pitchFamily="66" charset="0"/>
            </a:endParaRPr>
          </a:p>
        </p:txBody>
      </p:sp>
      <p:sp>
        <p:nvSpPr>
          <p:cNvPr id="3" name="2 Subtítulo"/>
          <p:cNvSpPr>
            <a:spLocks noGrp="1"/>
          </p:cNvSpPr>
          <p:nvPr>
            <p:ph type="subTitle" idx="1"/>
          </p:nvPr>
        </p:nvSpPr>
        <p:spPr>
          <a:xfrm>
            <a:off x="395536" y="3640838"/>
            <a:ext cx="8280920" cy="3217162"/>
          </a:xfrm>
        </p:spPr>
        <p:txBody>
          <a:bodyPr>
            <a:normAutofit fontScale="92500" lnSpcReduction="20000"/>
          </a:bodyPr>
          <a:lstStyle/>
          <a:p>
            <a:r>
              <a:rPr lang="es-MX" sz="1800" dirty="0" smtClean="0">
                <a:latin typeface="Algerian" pitchFamily="82" charset="0"/>
              </a:rPr>
              <a:t>UNIVERSIDAD </a:t>
            </a:r>
            <a:r>
              <a:rPr lang="es-MX" sz="1800" dirty="0" smtClean="0">
                <a:latin typeface="Algerian" pitchFamily="82" charset="0"/>
              </a:rPr>
              <a:t>NACIONAL AUTÓNOMA DE MÉXICO</a:t>
            </a:r>
          </a:p>
          <a:p>
            <a:r>
              <a:rPr lang="es-MX" sz="1600" dirty="0" smtClean="0"/>
              <a:t>Colegio de Ciencias y Humanidades</a:t>
            </a:r>
          </a:p>
          <a:p>
            <a:r>
              <a:rPr lang="es-MX" sz="1600" dirty="0" smtClean="0"/>
              <a:t>Plantel Azcapotzalco</a:t>
            </a:r>
          </a:p>
          <a:p>
            <a:r>
              <a:rPr lang="es-MX" sz="1600" b="1" dirty="0" smtClean="0">
                <a:latin typeface="Arial" pitchFamily="34" charset="0"/>
                <a:cs typeface="Arial" pitchFamily="34" charset="0"/>
              </a:rPr>
              <a:t>PSICOLOGÍA II</a:t>
            </a:r>
          </a:p>
          <a:p>
            <a:pPr algn="l"/>
            <a:r>
              <a:rPr lang="es-MX" sz="1600" b="1" dirty="0" smtClean="0">
                <a:latin typeface="Arial" pitchFamily="34" charset="0"/>
                <a:cs typeface="Arial" pitchFamily="34" charset="0"/>
              </a:rPr>
              <a:t>EQUIPO</a:t>
            </a:r>
            <a:r>
              <a:rPr lang="es-MX" sz="1600" b="1" dirty="0" smtClean="0">
                <a:latin typeface="Arial" pitchFamily="34" charset="0"/>
                <a:cs typeface="Arial" pitchFamily="34" charset="0"/>
              </a:rPr>
              <a:t>:</a:t>
            </a:r>
          </a:p>
          <a:p>
            <a:pPr algn="l"/>
            <a:r>
              <a:rPr lang="es-MX" sz="1600" dirty="0" smtClean="0">
                <a:latin typeface="Arial" pitchFamily="34" charset="0"/>
                <a:cs typeface="Arial" pitchFamily="34" charset="0"/>
              </a:rPr>
              <a:t>Jiménez López Liliana </a:t>
            </a:r>
            <a:r>
              <a:rPr lang="es-MX" sz="1600" dirty="0" err="1" smtClean="0">
                <a:latin typeface="Arial" pitchFamily="34" charset="0"/>
                <a:cs typeface="Arial" pitchFamily="34" charset="0"/>
              </a:rPr>
              <a:t>Mayela</a:t>
            </a:r>
            <a:endParaRPr lang="es-MX" sz="1600" dirty="0" smtClean="0">
              <a:latin typeface="Arial" pitchFamily="34" charset="0"/>
              <a:cs typeface="Arial" pitchFamily="34" charset="0"/>
            </a:endParaRPr>
          </a:p>
          <a:p>
            <a:pPr algn="l"/>
            <a:r>
              <a:rPr lang="es-MX" sz="1600" dirty="0" smtClean="0">
                <a:latin typeface="Arial" pitchFamily="34" charset="0"/>
                <a:cs typeface="Arial" pitchFamily="34" charset="0"/>
              </a:rPr>
              <a:t>Martínez Ríos Diana Itzel</a:t>
            </a:r>
          </a:p>
          <a:p>
            <a:pPr algn="l"/>
            <a:r>
              <a:rPr lang="es-MX" sz="1600" dirty="0" smtClean="0">
                <a:latin typeface="Arial" pitchFamily="34" charset="0"/>
                <a:cs typeface="Arial" pitchFamily="34" charset="0"/>
              </a:rPr>
              <a:t>Méndez Vargas Daniela</a:t>
            </a:r>
          </a:p>
          <a:p>
            <a:pPr algn="l"/>
            <a:r>
              <a:rPr lang="es-MX" sz="1600" dirty="0" smtClean="0">
                <a:latin typeface="Arial" pitchFamily="34" charset="0"/>
                <a:cs typeface="Arial" pitchFamily="34" charset="0"/>
              </a:rPr>
              <a:t>Hernández Flores Claudia </a:t>
            </a:r>
            <a:r>
              <a:rPr lang="es-MX" sz="1600" dirty="0" smtClean="0">
                <a:latin typeface="Arial" pitchFamily="34" charset="0"/>
                <a:cs typeface="Arial" pitchFamily="34" charset="0"/>
              </a:rPr>
              <a:t>Jimena</a:t>
            </a:r>
          </a:p>
          <a:p>
            <a:pPr algn="l"/>
            <a:endParaRPr lang="es-MX" sz="1600" dirty="0" smtClean="0">
              <a:latin typeface="Arial" pitchFamily="34" charset="0"/>
              <a:cs typeface="Arial" pitchFamily="34" charset="0"/>
            </a:endParaRPr>
          </a:p>
          <a:p>
            <a:pPr algn="l"/>
            <a:r>
              <a:rPr lang="es-MX" sz="1600" dirty="0" smtClean="0">
                <a:latin typeface="Arial" pitchFamily="34" charset="0"/>
                <a:cs typeface="Arial" pitchFamily="34" charset="0"/>
              </a:rPr>
              <a:t>Grupo 615  23 abril 2013</a:t>
            </a:r>
          </a:p>
          <a:p>
            <a:pPr algn="l"/>
            <a:endParaRPr lang="es-MX" sz="1600" dirty="0" smtClean="0">
              <a:latin typeface="Arial" pitchFamily="34" charset="0"/>
              <a:cs typeface="Arial" pitchFamily="34" charset="0"/>
            </a:endParaRPr>
          </a:p>
          <a:p>
            <a:pPr algn="l"/>
            <a:r>
              <a:rPr lang="es-MX" sz="1600" dirty="0" smtClean="0">
                <a:latin typeface="Arial" pitchFamily="34" charset="0"/>
                <a:cs typeface="Arial" pitchFamily="34" charset="0"/>
              </a:rPr>
              <a:t>Profesora  Amalia Pichardo Hernández</a:t>
            </a:r>
          </a:p>
          <a:p>
            <a:pPr algn="l"/>
            <a:endParaRPr lang="es-MX" sz="1600" dirty="0" smtClean="0">
              <a:latin typeface="Arial" pitchFamily="34" charset="0"/>
              <a:cs typeface="Arial" pitchFamily="34" charset="0"/>
            </a:endParaRPr>
          </a:p>
          <a:p>
            <a:pPr algn="l"/>
            <a:endParaRPr lang="es-MX" sz="1600" dirty="0">
              <a:latin typeface="Arial" pitchFamily="34" charset="0"/>
              <a:cs typeface="Arial" pitchFamily="34" charset="0"/>
            </a:endParaRPr>
          </a:p>
          <a:p>
            <a:pPr algn="l"/>
            <a:endParaRPr lang="es-MX" sz="1600" dirty="0" smtClean="0">
              <a:latin typeface="Arial" pitchFamily="34" charset="0"/>
              <a:cs typeface="Arial" pitchFamily="34" charset="0"/>
            </a:endParaRPr>
          </a:p>
          <a:p>
            <a:pPr algn="l"/>
            <a:endParaRPr lang="es-MX" sz="1600" dirty="0">
              <a:latin typeface="Arial" pitchFamily="34" charset="0"/>
              <a:cs typeface="Arial" pitchFamily="34" charset="0"/>
            </a:endParaRPr>
          </a:p>
        </p:txBody>
      </p:sp>
      <p:pic>
        <p:nvPicPr>
          <p:cNvPr id="4" name="3 Imagen"/>
          <p:cNvPicPr>
            <a:picLocks noChangeAspect="1"/>
          </p:cNvPicPr>
          <p:nvPr/>
        </p:nvPicPr>
        <p:blipFill>
          <a:blip r:embed="rId2">
            <a:extLst>
              <a:ext uri="{BEBA8EAE-BF5A-486C-A8C5-ECC9F3942E4B}">
                <a14:imgProps xmlns:a14="http://schemas.microsoft.com/office/drawing/2010/main">
                  <a14:imgLayer r:embed="rId3">
                    <a14:imgEffect>
                      <a14:backgroundRemoval t="0" b="97479" l="1887" r="100000">
                        <a14:foregroundMark x1="15566" y1="40756" x2="15566" y2="40756"/>
                        <a14:foregroundMark x1="34434" y1="27731" x2="34434" y2="27731"/>
                        <a14:foregroundMark x1="28302" y1="34454" x2="28302" y2="34454"/>
                        <a14:foregroundMark x1="32075" y1="57143" x2="32075" y2="57143"/>
                        <a14:foregroundMark x1="28302" y1="36134" x2="30189" y2="53782"/>
                        <a14:foregroundMark x1="33019" y1="61765" x2="42925" y2="70168"/>
                        <a14:foregroundMark x1="46698" y1="71429" x2="54717" y2="70168"/>
                        <a14:foregroundMark x1="57075" y1="68908" x2="68868" y2="55462"/>
                        <a14:foregroundMark x1="14623" y1="76050" x2="55660" y2="86555"/>
                        <a14:foregroundMark x1="12264" y1="87815" x2="30660" y2="87815"/>
                        <a14:foregroundMark x1="66038" y1="87815" x2="85849" y2="86975"/>
                        <a14:foregroundMark x1="58491" y1="84034" x2="66038" y2="78571"/>
                        <a14:foregroundMark x1="77358" y1="79412" x2="82547" y2="76050"/>
                        <a14:foregroundMark x1="91509" y1="72689" x2="91509" y2="72689"/>
                        <a14:foregroundMark x1="83962" y1="74370" x2="90094" y2="73529"/>
                        <a14:foregroundMark x1="41981" y1="3782" x2="61792" y2="3782"/>
                        <a14:foregroundMark x1="29717" y1="66387" x2="29717" y2="66387"/>
                        <a14:foregroundMark x1="69811" y1="65966" x2="69811" y2="65966"/>
                        <a14:foregroundMark x1="81132" y1="58403" x2="81132" y2="58403"/>
                        <a14:foregroundMark x1="33019" y1="70168" x2="33019" y2="70168"/>
                        <a14:foregroundMark x1="22642" y1="67647" x2="22642" y2="67647"/>
                        <a14:foregroundMark x1="39623" y1="19748" x2="39623" y2="19748"/>
                        <a14:foregroundMark x1="33491" y1="14706" x2="33491" y2="14706"/>
                        <a14:foregroundMark x1="29245" y1="15546" x2="29245" y2="15546"/>
                        <a14:foregroundMark x1="24057" y1="14286" x2="24057" y2="14286"/>
                        <a14:foregroundMark x1="52830" y1="53782" x2="51887" y2="42437"/>
                        <a14:foregroundMark x1="42925" y1="35714" x2="45755" y2="38235"/>
                        <a14:backgroundMark x1="15566" y1="65546" x2="15566" y2="65546"/>
                        <a14:backgroundMark x1="59906" y1="38235" x2="59906" y2="38235"/>
                        <a14:backgroundMark x1="72170" y1="19328" x2="72170" y2="19328"/>
                        <a14:backgroundMark x1="74057" y1="17647" x2="74057" y2="12605"/>
                        <a14:backgroundMark x1="79245" y1="68908" x2="79245" y2="68908"/>
                        <a14:backgroundMark x1="71698" y1="77311" x2="71698" y2="77311"/>
                        <a14:backgroundMark x1="59906" y1="74370" x2="59906" y2="74370"/>
                        <a14:backgroundMark x1="44340" y1="76891" x2="44340" y2="76891"/>
                        <a14:backgroundMark x1="29245" y1="72689" x2="29245" y2="72689"/>
                        <a14:backgroundMark x1="27358" y1="20168" x2="27358" y2="20168"/>
                        <a14:backgroundMark x1="27358" y1="20168" x2="23585" y2="11765"/>
                        <a14:backgroundMark x1="17453" y1="14706" x2="17453" y2="14706"/>
                        <a14:backgroundMark x1="28774" y1="10924" x2="28774" y2="10924"/>
                        <a14:backgroundMark x1="33019" y1="8824" x2="33019" y2="8824"/>
                        <a14:backgroundMark x1="34434" y1="7983" x2="50472" y2="7983"/>
                        <a14:backgroundMark x1="54245" y1="63445" x2="54245" y2="63445"/>
                        <a14:backgroundMark x1="55660" y1="63025" x2="60849" y2="56303"/>
                        <a14:backgroundMark x1="79245" y1="53361" x2="79245" y2="53361"/>
                        <a14:backgroundMark x1="79717" y1="54622" x2="83962" y2="54622"/>
                        <a14:backgroundMark x1="75943" y1="48739" x2="75943" y2="48739"/>
                        <a14:backgroundMark x1="75000" y1="47899" x2="75000" y2="43697"/>
                        <a14:backgroundMark x1="18868" y1="52941" x2="15566" y2="50420"/>
                        <a14:backgroundMark x1="7075" y1="26891" x2="19340" y2="29412"/>
                        <a14:backgroundMark x1="75000" y1="60084" x2="75000" y2="60084"/>
                      </a14:backgroundRemoval>
                    </a14:imgEffect>
                  </a14:imgLayer>
                </a14:imgProps>
              </a:ext>
              <a:ext uri="{28A0092B-C50C-407E-A947-70E740481C1C}">
                <a14:useLocalDpi xmlns:a14="http://schemas.microsoft.com/office/drawing/2010/main" val="0"/>
              </a:ext>
            </a:extLst>
          </a:blip>
          <a:stretch>
            <a:fillRect/>
          </a:stretch>
        </p:blipFill>
        <p:spPr>
          <a:xfrm>
            <a:off x="1043608" y="3510332"/>
            <a:ext cx="1072133" cy="1203619"/>
          </a:xfrm>
          <a:prstGeom prst="rect">
            <a:avLst/>
          </a:prstGeom>
        </p:spPr>
      </p:pic>
      <p:pic>
        <p:nvPicPr>
          <p:cNvPr id="5" name="4 Imagen"/>
          <p:cNvPicPr>
            <a:picLocks noChangeAspect="1"/>
          </p:cNvPicPr>
          <p:nvPr/>
        </p:nvPicPr>
        <p:blipFill>
          <a:blip r:embed="rId4">
            <a:extLst>
              <a:ext uri="{BEBA8EAE-BF5A-486C-A8C5-ECC9F3942E4B}">
                <a14:imgProps xmlns:a14="http://schemas.microsoft.com/office/drawing/2010/main">
                  <a14:imgLayer r:embed="rId5">
                    <a14:imgEffect>
                      <a14:backgroundRemoval t="6098" b="98780" l="5556" r="98889">
                        <a14:foregroundMark x1="46667" y1="29268" x2="48889" y2="68293"/>
                        <a14:foregroundMark x1="55556" y1="51220" x2="87778" y2="51220"/>
                        <a14:foregroundMark x1="83333" y1="14634" x2="85556" y2="92683"/>
                        <a14:foregroundMark x1="68889" y1="25610" x2="34444" y2="7317"/>
                        <a14:foregroundMark x1="30000" y1="13415" x2="5556" y2="53659"/>
                        <a14:foregroundMark x1="10000" y1="63415" x2="38889" y2="91463"/>
                        <a14:foregroundMark x1="51111" y1="86585" x2="63333" y2="86585"/>
                        <a14:foregroundMark x1="91111" y1="91463" x2="91111" y2="91463"/>
                        <a14:backgroundMark x1="33333" y1="48780" x2="33333" y2="48780"/>
                        <a14:backgroundMark x1="62222" y1="35366" x2="62222" y2="35366"/>
                      </a14:backgroundRemoval>
                    </a14:imgEffect>
                  </a14:imgLayer>
                </a14:imgProps>
              </a:ext>
              <a:ext uri="{28A0092B-C50C-407E-A947-70E740481C1C}">
                <a14:useLocalDpi xmlns:a14="http://schemas.microsoft.com/office/drawing/2010/main" val="0"/>
              </a:ext>
            </a:extLst>
          </a:blip>
          <a:stretch>
            <a:fillRect/>
          </a:stretch>
        </p:blipFill>
        <p:spPr>
          <a:xfrm>
            <a:off x="7092280" y="3510333"/>
            <a:ext cx="936104" cy="970069"/>
          </a:xfrm>
          <a:prstGeom prst="rect">
            <a:avLst/>
          </a:prstGeom>
        </p:spPr>
      </p:pic>
    </p:spTree>
    <p:extLst>
      <p:ext uri="{BB962C8B-B14F-4D97-AF65-F5344CB8AC3E}">
        <p14:creationId xmlns:p14="http://schemas.microsoft.com/office/powerpoint/2010/main" val="394537527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555776" y="620688"/>
            <a:ext cx="4032448" cy="1008112"/>
          </a:xfrm>
        </p:spPr>
        <p:txBody>
          <a:bodyPr>
            <a:noAutofit/>
          </a:bodyPr>
          <a:lstStyle/>
          <a:p>
            <a:r>
              <a:rPr lang="es-MX" sz="6600" dirty="0" smtClean="0">
                <a:latin typeface="Harrington" pitchFamily="82" charset="0"/>
              </a:rPr>
              <a:t>Sexual</a:t>
            </a:r>
            <a:endParaRPr lang="es-MX" sz="6600" dirty="0">
              <a:latin typeface="Harrington" pitchFamily="82" charset="0"/>
            </a:endParaRPr>
          </a:p>
        </p:txBody>
      </p:sp>
      <p:sp>
        <p:nvSpPr>
          <p:cNvPr id="4" name="3 Marcador de contenido"/>
          <p:cNvSpPr>
            <a:spLocks noGrp="1"/>
          </p:cNvSpPr>
          <p:nvPr>
            <p:ph sz="half" idx="2"/>
          </p:nvPr>
        </p:nvSpPr>
        <p:spPr>
          <a:xfrm>
            <a:off x="688488" y="2132856"/>
            <a:ext cx="3803904" cy="4320480"/>
          </a:xfrm>
        </p:spPr>
        <p:txBody>
          <a:bodyPr>
            <a:normAutofit lnSpcReduction="10000"/>
          </a:bodyPr>
          <a:lstStyle/>
          <a:p>
            <a:r>
              <a:rPr lang="es-MX" sz="3600" dirty="0">
                <a:latin typeface="Freestyle Script" pitchFamily="66" charset="0"/>
              </a:rPr>
              <a:t>Acto de agresión intencional, repetitivos, en el que se utilice alguna parte del cuerpo o algún objeto, inmovilizando o causando daño a la integridad física de su contraparte.</a:t>
            </a:r>
          </a:p>
          <a:p>
            <a:endParaRPr lang="es-MX" dirty="0"/>
          </a:p>
        </p:txBody>
      </p:sp>
      <p:sp>
        <p:nvSpPr>
          <p:cNvPr id="5" name="4 Marcador de texto"/>
          <p:cNvSpPr>
            <a:spLocks noGrp="1"/>
          </p:cNvSpPr>
          <p:nvPr>
            <p:ph type="body" sz="quarter" idx="3"/>
          </p:nvPr>
        </p:nvSpPr>
        <p:spPr>
          <a:xfrm>
            <a:off x="4572000" y="1844824"/>
            <a:ext cx="3447288" cy="658368"/>
          </a:xfrm>
        </p:spPr>
        <p:txBody>
          <a:bodyPr/>
          <a:lstStyle/>
          <a:p>
            <a:r>
              <a:rPr lang="es-MX" b="1" dirty="0" smtClean="0">
                <a:latin typeface="Harrington" pitchFamily="82" charset="0"/>
              </a:rPr>
              <a:t>Comprende actos como:</a:t>
            </a:r>
            <a:endParaRPr lang="es-MX" b="1" dirty="0">
              <a:latin typeface="Harrington" pitchFamily="82" charset="0"/>
            </a:endParaRPr>
          </a:p>
        </p:txBody>
      </p:sp>
      <p:sp>
        <p:nvSpPr>
          <p:cNvPr id="6" name="5 Marcador de contenido"/>
          <p:cNvSpPr>
            <a:spLocks noGrp="1"/>
          </p:cNvSpPr>
          <p:nvPr>
            <p:ph sz="quarter" idx="4"/>
          </p:nvPr>
        </p:nvSpPr>
        <p:spPr>
          <a:xfrm>
            <a:off x="4645026" y="2420888"/>
            <a:ext cx="4498974" cy="3172968"/>
          </a:xfrm>
        </p:spPr>
        <p:txBody>
          <a:bodyPr>
            <a:normAutofit/>
          </a:bodyPr>
          <a:lstStyle/>
          <a:p>
            <a:r>
              <a:rPr lang="es-MX" sz="2800" dirty="0" smtClean="0">
                <a:latin typeface="Freestyle Script" pitchFamily="66" charset="0"/>
              </a:rPr>
              <a:t>Manoseos</a:t>
            </a:r>
            <a:endParaRPr lang="es-MX" sz="2800" dirty="0">
              <a:latin typeface="Freestyle Script" pitchFamily="66" charset="0"/>
            </a:endParaRPr>
          </a:p>
          <a:p>
            <a:r>
              <a:rPr lang="es-MX" sz="2800" dirty="0">
                <a:latin typeface="Freestyle Script" pitchFamily="66" charset="0"/>
              </a:rPr>
              <a:t>Hostigamiento </a:t>
            </a:r>
            <a:r>
              <a:rPr lang="es-MX" sz="2800" dirty="0" smtClean="0">
                <a:latin typeface="Freestyle Script" pitchFamily="66" charset="0"/>
              </a:rPr>
              <a:t>sexual</a:t>
            </a:r>
            <a:endParaRPr lang="es-MX" sz="2800" dirty="0">
              <a:latin typeface="Freestyle Script" pitchFamily="66" charset="0"/>
            </a:endParaRPr>
          </a:p>
          <a:p>
            <a:r>
              <a:rPr lang="es-MX" sz="2800" dirty="0" smtClean="0">
                <a:latin typeface="Freestyle Script" pitchFamily="66" charset="0"/>
              </a:rPr>
              <a:t>Violación</a:t>
            </a:r>
            <a:endParaRPr lang="es-MX" sz="2800" dirty="0">
              <a:latin typeface="Freestyle Script" pitchFamily="66" charset="0"/>
            </a:endParaRPr>
          </a:p>
          <a:p>
            <a:r>
              <a:rPr lang="es-MX" sz="2800" dirty="0">
                <a:latin typeface="Freestyle Script" pitchFamily="66" charset="0"/>
              </a:rPr>
              <a:t>Forzar a ver o </a:t>
            </a:r>
            <a:r>
              <a:rPr lang="es-MX" sz="2800" dirty="0" smtClean="0">
                <a:latin typeface="Freestyle Script" pitchFamily="66" charset="0"/>
              </a:rPr>
              <a:t>presenciar actos </a:t>
            </a:r>
            <a:r>
              <a:rPr lang="es-MX" sz="2800" dirty="0">
                <a:latin typeface="Freestyle Script" pitchFamily="66" charset="0"/>
              </a:rPr>
              <a:t>sexuales.</a:t>
            </a:r>
          </a:p>
          <a:p>
            <a:endParaRPr lang="es-MX" dirty="0"/>
          </a:p>
        </p:txBody>
      </p:sp>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1" y="3429000"/>
            <a:ext cx="4698395" cy="3312368"/>
          </a:xfrm>
          <a:prstGeom prst="rect">
            <a:avLst/>
          </a:prstGeom>
        </p:spPr>
      </p:pic>
    </p:spTree>
    <p:extLst>
      <p:ext uri="{BB962C8B-B14F-4D97-AF65-F5344CB8AC3E}">
        <p14:creationId xmlns:p14="http://schemas.microsoft.com/office/powerpoint/2010/main" val="150590299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95536" y="404664"/>
            <a:ext cx="3619500" cy="2717800"/>
          </a:xfr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4149080"/>
            <a:ext cx="3360373" cy="2376264"/>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730587"/>
            <a:ext cx="4320480" cy="2866765"/>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1352" y="260648"/>
            <a:ext cx="4381128" cy="3775404"/>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96150" y="2148350"/>
            <a:ext cx="2864826" cy="2864826"/>
          </a:xfrm>
          <a:prstGeom prst="rect">
            <a:avLst/>
          </a:prstGeom>
        </p:spPr>
      </p:pic>
    </p:spTree>
    <p:extLst>
      <p:ext uri="{BB962C8B-B14F-4D97-AF65-F5344CB8AC3E}">
        <p14:creationId xmlns:p14="http://schemas.microsoft.com/office/powerpoint/2010/main" val="3154874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560" y="620688"/>
            <a:ext cx="4572000" cy="646331"/>
          </a:xfrm>
          <a:prstGeom prst="rect">
            <a:avLst/>
          </a:prstGeom>
        </p:spPr>
        <p:txBody>
          <a:bodyPr>
            <a:spAutoFit/>
          </a:bodyPr>
          <a:lstStyle/>
          <a:p>
            <a:pPr algn="ctr">
              <a:defRPr/>
            </a:pPr>
            <a:r>
              <a:rPr lang="es-MX" b="1" dirty="0">
                <a:ln w="18000">
                  <a:solidFill>
                    <a:prstClr val="white"/>
                  </a:solidFill>
                  <a:prstDash val="solid"/>
                  <a:miter lim="800000"/>
                </a:ln>
                <a:solidFill>
                  <a:srgbClr val="FFFFFF"/>
                </a:solidFill>
                <a:effectLst>
                  <a:outerShdw blurRad="25500" dist="23000" dir="7020000" algn="tl">
                    <a:srgbClr val="000000">
                      <a:alpha val="50000"/>
                    </a:srgbClr>
                  </a:outerShdw>
                </a:effectLst>
                <a:latin typeface="Comic Sans MS" pitchFamily="66" charset="0"/>
                <a:cs typeface="Andalus" pitchFamily="18" charset="-78"/>
              </a:rPr>
              <a:t>VIOLENCIA ESTRUCTURAL</a:t>
            </a:r>
            <a:r>
              <a:rPr lang="es-MX" b="1" dirty="0">
                <a:ln w="18000">
                  <a:solidFill>
                    <a:srgbClr val="E40059">
                      <a:satMod val="140000"/>
                    </a:srgbClr>
                  </a:solidFill>
                  <a:prstDash val="solid"/>
                  <a:miter lim="800000"/>
                </a:ln>
                <a:solidFill>
                  <a:srgbClr val="FFFFFF"/>
                </a:solidFill>
                <a:effectLst>
                  <a:outerShdw blurRad="25500" dist="23000" dir="7020000" algn="tl">
                    <a:srgbClr val="000000">
                      <a:alpha val="50000"/>
                    </a:srgbClr>
                  </a:outerShdw>
                </a:effectLst>
                <a:latin typeface="Comic Sans MS" pitchFamily="66" charset="0"/>
                <a:cs typeface="Andalus" pitchFamily="18" charset="-78"/>
              </a:rPr>
              <a:t> </a:t>
            </a:r>
            <a:r>
              <a:rPr lang="es-MX" dirty="0">
                <a:solidFill>
                  <a:srgbClr val="FFFFFF"/>
                </a:solidFill>
              </a:rPr>
              <a:t/>
            </a:r>
            <a:br>
              <a:rPr lang="es-MX" dirty="0">
                <a:solidFill>
                  <a:srgbClr val="FFFFFF"/>
                </a:solidFill>
              </a:rPr>
            </a:br>
            <a:endParaRPr lang="es-MX" dirty="0">
              <a:solidFill>
                <a:srgbClr val="FFFFFF"/>
              </a:solidFill>
            </a:endParaRPr>
          </a:p>
        </p:txBody>
      </p:sp>
      <p:sp>
        <p:nvSpPr>
          <p:cNvPr id="3" name="2 Rectángulo"/>
          <p:cNvSpPr/>
          <p:nvPr/>
        </p:nvSpPr>
        <p:spPr>
          <a:xfrm>
            <a:off x="3923928" y="205189"/>
            <a:ext cx="4572000" cy="646331"/>
          </a:xfrm>
          <a:prstGeom prst="rect">
            <a:avLst/>
          </a:prstGeom>
        </p:spPr>
        <p:txBody>
          <a:bodyPr>
            <a:spAutoFit/>
          </a:bodyPr>
          <a:lstStyle/>
          <a:p>
            <a:pPr marL="274320" indent="-274320" algn="ctr">
              <a:spcBef>
                <a:spcPts val="600"/>
              </a:spcBef>
              <a:buClr>
                <a:srgbClr val="D2D2D2"/>
              </a:buClr>
              <a:buSzPct val="73000"/>
              <a:defRPr/>
            </a:pPr>
            <a:r>
              <a:rPr lang="es-MX" b="1" dirty="0">
                <a:ln w="12700">
                  <a:solidFill>
                    <a:prstClr val="white">
                      <a:lumMod val="95000"/>
                      <a:lumOff val="5000"/>
                    </a:prstClr>
                  </a:solidFill>
                  <a:prstDash val="solid"/>
                </a:ln>
                <a:solidFill>
                  <a:srgbClr val="FFFFFF"/>
                </a:solidFill>
                <a:effectLst>
                  <a:outerShdw blurRad="41275" dist="20320" dir="1800000" algn="tl" rotWithShape="0">
                    <a:srgbClr val="000000">
                      <a:alpha val="40000"/>
                    </a:srgbClr>
                  </a:outerShdw>
                </a:effectLst>
                <a:latin typeface="Comic Sans MS" pitchFamily="66" charset="0"/>
                <a:cs typeface="Andalus" pitchFamily="18" charset="-78"/>
              </a:rPr>
              <a:t>Agresión a un colectivo de una misma estructura política o económica. </a:t>
            </a:r>
            <a:endParaRPr lang="es-MX" b="1" dirty="0">
              <a:ln w="12700">
                <a:solidFill>
                  <a:prstClr val="white">
                    <a:lumMod val="95000"/>
                    <a:lumOff val="5000"/>
                  </a:prstClr>
                </a:solidFill>
                <a:prstDash val="solid"/>
              </a:ln>
              <a:solidFill>
                <a:srgbClr val="FFFFFF"/>
              </a:solidFill>
              <a:effectLst>
                <a:outerShdw blurRad="41275" dist="20320" dir="1800000" algn="tl" rotWithShape="0">
                  <a:srgbClr val="000000">
                    <a:alpha val="40000"/>
                  </a:srgbClr>
                </a:outerShdw>
              </a:effectLst>
              <a:latin typeface="Comic Sans MS" pitchFamily="66" charset="0"/>
            </a:endParaRPr>
          </a:p>
        </p:txBody>
      </p:sp>
      <p:pic>
        <p:nvPicPr>
          <p:cNvPr id="3074" name="Picture 2" descr="http://cdn.rpp.com.pe/imgant/picsnews/479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05810"/>
            <a:ext cx="4608512" cy="243027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788024" y="3861048"/>
            <a:ext cx="4572000" cy="954107"/>
          </a:xfrm>
          <a:prstGeom prst="rect">
            <a:avLst/>
          </a:prstGeom>
        </p:spPr>
        <p:txBody>
          <a:bodyPr>
            <a:spAutoFit/>
          </a:bodyPr>
          <a:lstStyle/>
          <a:p>
            <a:pPr lvl="1" algn="ctr">
              <a:tabLst>
                <a:tab pos="914400" algn="l"/>
              </a:tabLst>
              <a:defRPr/>
            </a:pPr>
            <a:r>
              <a:rPr lang="es-MX" sz="2800" b="1" dirty="0">
                <a:ln w="18000">
                  <a:solidFill>
                    <a:srgbClr val="00B0F0"/>
                  </a:solidFill>
                  <a:prstDash val="solid"/>
                  <a:miter lim="800000"/>
                </a:ln>
                <a:solidFill>
                  <a:srgbClr val="FFFFFF"/>
                </a:solidFill>
                <a:effectLst>
                  <a:outerShdw blurRad="25500" dist="23000" dir="7020000" algn="tl">
                    <a:srgbClr val="000000">
                      <a:alpha val="50000"/>
                    </a:srgbClr>
                  </a:outerShdw>
                </a:effectLst>
                <a:latin typeface="Comic Sans MS" pitchFamily="66" charset="0"/>
              </a:rPr>
              <a:t>LA VIOLENCIA CULTURAL</a:t>
            </a:r>
          </a:p>
        </p:txBody>
      </p:sp>
      <p:sp>
        <p:nvSpPr>
          <p:cNvPr id="5" name="4 Rectángulo"/>
          <p:cNvSpPr/>
          <p:nvPr/>
        </p:nvSpPr>
        <p:spPr>
          <a:xfrm>
            <a:off x="395536" y="3851090"/>
            <a:ext cx="4572000" cy="646331"/>
          </a:xfrm>
          <a:prstGeom prst="rect">
            <a:avLst/>
          </a:prstGeom>
        </p:spPr>
        <p:txBody>
          <a:bodyPr>
            <a:spAutoFit/>
          </a:bodyPr>
          <a:lstStyle/>
          <a:p>
            <a:r>
              <a:rPr lang="es-MX" b="1" dirty="0">
                <a:ln>
                  <a:solidFill>
                    <a:srgbClr val="002060"/>
                  </a:solidFill>
                </a:ln>
                <a:solidFill>
                  <a:srgbClr val="FFFFFF"/>
                </a:solidFill>
                <a:latin typeface="Comic Sans MS" pitchFamily="66" charset="0"/>
                <a:ea typeface="Times New Roman" pitchFamily="18" charset="0"/>
                <a:cs typeface="Andalus" pitchFamily="18" charset="-78"/>
              </a:rPr>
              <a:t>VIOLENCIA EN DEFENSA DE LA FE O LA RELIGIÓN. </a:t>
            </a:r>
            <a:endParaRPr lang="es-MX" dirty="0">
              <a:solidFill>
                <a:prstClr val="white"/>
              </a:solidFill>
            </a:endParaRPr>
          </a:p>
        </p:txBody>
      </p:sp>
      <p:pic>
        <p:nvPicPr>
          <p:cNvPr id="3076" name="Picture 4" descr="http://4.bp.blogspot.com/_IJ5fdnWHek4/TKjsbrPPiKI/AAAAAAAAAOM/V841xllWN7s/s1600/Ciencia+vs.+relig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338101"/>
            <a:ext cx="3779850" cy="251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967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4572000" cy="1200329"/>
          </a:xfrm>
          <a:prstGeom prst="rect">
            <a:avLst/>
          </a:prstGeom>
        </p:spPr>
        <p:txBody>
          <a:bodyPr>
            <a:spAutoFit/>
          </a:bodyPr>
          <a:lstStyle/>
          <a:p>
            <a:pPr algn="ctr">
              <a:defRPr/>
            </a:pPr>
            <a:r>
              <a:rPr lang="es-MX" cap="all" dirty="0">
                <a:ln w="500">
                  <a:solidFill>
                    <a:srgbClr val="895D1D">
                      <a:shade val="20000"/>
                      <a:satMod val="120000"/>
                    </a:srgbClr>
                  </a:solidFill>
                </a:ln>
                <a:solidFill>
                  <a:prstClr val="black"/>
                </a:solidFill>
                <a:latin typeface="Comic Sans MS" pitchFamily="66" charset="0"/>
                <a:cs typeface="Andalus" pitchFamily="18" charset="-78"/>
              </a:rPr>
              <a:t>la violencia intrafamiliar</a:t>
            </a:r>
          </a:p>
          <a:p>
            <a:pPr algn="ctr">
              <a:defRPr/>
            </a:pPr>
            <a:r>
              <a:rPr lang="es-MX" cap="all" dirty="0">
                <a:ln w="500">
                  <a:solidFill>
                    <a:srgbClr val="895D1D">
                      <a:shade val="20000"/>
                      <a:satMod val="120000"/>
                    </a:srgbClr>
                  </a:solidFill>
                </a:ln>
                <a:solidFill>
                  <a:prstClr val="black"/>
                </a:solidFill>
                <a:latin typeface="Comic Sans MS" pitchFamily="66" charset="0"/>
                <a:cs typeface="Andalus" pitchFamily="18" charset="-78"/>
              </a:rPr>
              <a:t>es agresión de parte de un miembro de la familia a otro.</a:t>
            </a:r>
          </a:p>
          <a:p>
            <a:pPr>
              <a:defRPr/>
            </a:pPr>
            <a:endParaRPr lang="es-MX" cap="all" dirty="0">
              <a:ln w="500">
                <a:solidFill>
                  <a:srgbClr val="895D1D">
                    <a:shade val="20000"/>
                    <a:satMod val="120000"/>
                  </a:srgbClr>
                </a:solidFill>
              </a:ln>
              <a:solidFill>
                <a:prstClr val="black"/>
              </a:solidFill>
            </a:endParaRPr>
          </a:p>
        </p:txBody>
      </p:sp>
      <p:pic>
        <p:nvPicPr>
          <p:cNvPr id="4098" name="Picture 2" descr="http://4.bp.blogspot.com/-VwasqjoanZc/Te-1rmM-_MI/AAAAAAAAAr8/cchjN6qLu5Q/s1600/discucion+parent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1353" y="430253"/>
            <a:ext cx="3781425" cy="28765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violencia2012.wikispaces.com/file/view/violencia_domestica_1-1.jpg/339880086/407x273/violencia_domestica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5" y="1340768"/>
            <a:ext cx="3333750"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557850" y="3613666"/>
            <a:ext cx="4328429" cy="369332"/>
          </a:xfrm>
          <a:prstGeom prst="rect">
            <a:avLst/>
          </a:prstGeom>
        </p:spPr>
        <p:txBody>
          <a:bodyPr wrap="none">
            <a:spAutoFit/>
          </a:bodyPr>
          <a:lstStyle/>
          <a:p>
            <a:pPr>
              <a:tabLst>
                <a:tab pos="914400" algn="l"/>
              </a:tabLst>
              <a:defRPr/>
            </a:pPr>
            <a:r>
              <a:rPr lang="es-MX" b="1" dirty="0">
                <a:ln w="12700">
                  <a:solidFill>
                    <a:srgbClr val="D6862D">
                      <a:lumMod val="50000"/>
                    </a:srgbClr>
                  </a:solidFill>
                  <a:prstDash val="solid"/>
                </a:ln>
                <a:solidFill>
                  <a:srgbClr val="FFFFFF"/>
                </a:solidFill>
                <a:effectLst>
                  <a:outerShdw blurRad="41275" dist="20320" dir="1800000" algn="tl" rotWithShape="0">
                    <a:srgbClr val="000000">
                      <a:alpha val="40000"/>
                    </a:srgbClr>
                  </a:outerShdw>
                </a:effectLst>
                <a:latin typeface="Comic Sans MS" pitchFamily="66" charset="0"/>
                <a:ea typeface="Times New Roman" pitchFamily="18" charset="0"/>
                <a:cs typeface="Andalus" pitchFamily="18" charset="-78"/>
              </a:rPr>
              <a:t>VIOLENCIA JUVENIL: Y  ESCOLAR</a:t>
            </a:r>
          </a:p>
        </p:txBody>
      </p:sp>
      <p:sp>
        <p:nvSpPr>
          <p:cNvPr id="4" name="3 Rectángulo"/>
          <p:cNvSpPr/>
          <p:nvPr/>
        </p:nvSpPr>
        <p:spPr>
          <a:xfrm>
            <a:off x="30294" y="3785852"/>
            <a:ext cx="4572000" cy="954107"/>
          </a:xfrm>
          <a:prstGeom prst="rect">
            <a:avLst/>
          </a:prstGeom>
        </p:spPr>
        <p:txBody>
          <a:bodyPr>
            <a:spAutoFit/>
          </a:bodyPr>
          <a:lstStyle/>
          <a:p>
            <a:pPr lvl="1" algn="ctr" eaLnBrk="0" hangingPunct="0">
              <a:tabLst>
                <a:tab pos="914400" algn="l"/>
              </a:tabLst>
              <a:defRPr/>
            </a:pPr>
            <a:r>
              <a:rPr lang="es-MX" sz="1400" b="1" dirty="0">
                <a:ln w="12700">
                  <a:solidFill>
                    <a:srgbClr val="895D1D">
                      <a:lumMod val="50000"/>
                    </a:srgbClr>
                  </a:solidFill>
                  <a:prstDash val="solid"/>
                </a:ln>
                <a:solidFill>
                  <a:srgbClr val="FFFFFF"/>
                </a:solidFill>
                <a:effectLst>
                  <a:outerShdw blurRad="41275" dist="20320" dir="1800000" algn="tl" rotWithShape="0">
                    <a:srgbClr val="000000">
                      <a:alpha val="40000"/>
                    </a:srgbClr>
                  </a:outerShdw>
                </a:effectLst>
                <a:latin typeface="Comic Sans MS" pitchFamily="66" charset="0"/>
                <a:ea typeface="Times New Roman" pitchFamily="18" charset="0"/>
                <a:cs typeface="Andalus" pitchFamily="18" charset="-78"/>
              </a:rPr>
              <a:t>ACTOS de violencia  QUE REALIZAN LOS JÓVENES hacia sus semejantes LOS PRINCIPALES ACTORES DE ESTE TIPO DE VIOLENCIA SON LOS HOMBRES. </a:t>
            </a:r>
            <a:endParaRPr lang="es-MX" sz="1400" b="1" dirty="0">
              <a:ln w="12700">
                <a:solidFill>
                  <a:srgbClr val="895D1D">
                    <a:lumMod val="50000"/>
                  </a:srgbClr>
                </a:solidFill>
                <a:prstDash val="solid"/>
              </a:ln>
              <a:solidFill>
                <a:srgbClr val="FFFFFF"/>
              </a:solidFill>
              <a:effectLst>
                <a:outerShdw blurRad="41275" dist="20320" dir="1800000" algn="tl" rotWithShape="0">
                  <a:srgbClr val="000000">
                    <a:alpha val="40000"/>
                  </a:srgbClr>
                </a:outerShdw>
              </a:effectLst>
              <a:latin typeface="Comic Sans MS" pitchFamily="66" charset="0"/>
              <a:cs typeface="Andalus" pitchFamily="18" charset="-78"/>
            </a:endParaRPr>
          </a:p>
        </p:txBody>
      </p:sp>
      <p:pic>
        <p:nvPicPr>
          <p:cNvPr id="4102" name="Picture 6" descr="http://campusmexico.mx/wp-content/uploads/bully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861" y="4722029"/>
            <a:ext cx="336623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1.bp.blogspot.com/-DJDDo-wtd40/TzcR0swmoHI/AAAAAAAAAN0/7aWBrxyN8zU/s1600/bull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056748"/>
            <a:ext cx="2736304" cy="275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597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88640"/>
            <a:ext cx="3772186" cy="369332"/>
          </a:xfrm>
          <a:prstGeom prst="rect">
            <a:avLst/>
          </a:prstGeom>
        </p:spPr>
        <p:txBody>
          <a:bodyPr wrap="none">
            <a:spAutoFit/>
          </a:bodyPr>
          <a:lstStyle/>
          <a:p>
            <a:pPr algn="just">
              <a:defRPr/>
            </a:pPr>
            <a:r>
              <a:rPr lang="es-MX" b="1" dirty="0">
                <a:ln w="18000">
                  <a:solidFill>
                    <a:srgbClr val="877F6C">
                      <a:lumMod val="75000"/>
                    </a:srgbClr>
                  </a:solidFill>
                  <a:prstDash val="solid"/>
                  <a:miter lim="800000"/>
                </a:ln>
                <a:solidFill>
                  <a:srgbClr val="FFFFFF"/>
                </a:solidFill>
                <a:effectLst>
                  <a:outerShdw blurRad="25500" dist="23000" dir="7020000" algn="tl">
                    <a:srgbClr val="000000">
                      <a:alpha val="50000"/>
                    </a:srgbClr>
                  </a:outerShdw>
                </a:effectLst>
                <a:latin typeface="Comic Sans MS" pitchFamily="66" charset="0"/>
                <a:cs typeface="Andalus" pitchFamily="18" charset="-78"/>
              </a:rPr>
              <a:t>VIOLENCIA EN EL NOVIAZGO</a:t>
            </a:r>
          </a:p>
        </p:txBody>
      </p:sp>
      <p:pic>
        <p:nvPicPr>
          <p:cNvPr id="5122" name="Picture 2" descr="https://encrypted-tbn1.gstatic.com/images?q=tbn:ANd9GcSOqH8Kk_g-CuNk6YTVUPyMXR0DGXS_iJ7KhiSeo9Zi_ZWAEj89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94532"/>
            <a:ext cx="280035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parejaplena.com/imagenes/abuso%20fis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972246"/>
            <a:ext cx="3192289" cy="199518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rot="10628248" flipV="1">
            <a:off x="316454" y="3621060"/>
            <a:ext cx="5020793" cy="1200329"/>
          </a:xfrm>
          <a:prstGeom prst="rect">
            <a:avLst/>
          </a:prstGeom>
        </p:spPr>
        <p:txBody>
          <a:bodyPr wrap="square">
            <a:spAutoFit/>
          </a:bodyPr>
          <a:lstStyle/>
          <a:p>
            <a:pPr algn="ctr">
              <a:defRPr/>
            </a:pPr>
            <a:r>
              <a:rPr lang="es-MX" b="1" dirty="0">
                <a:ln>
                  <a:solidFill>
                    <a:srgbClr val="ECE9C6">
                      <a:lumMod val="10000"/>
                    </a:srgbClr>
                  </a:solidFill>
                </a:ln>
                <a:solidFill>
                  <a:srgbClr val="FFFFFF"/>
                </a:solidFill>
                <a:latin typeface="Comic Sans MS" pitchFamily="66" charset="0"/>
              </a:rPr>
              <a:t>LA ACCIÓN DE UN HOSTIGADOR(ES) QUE CONDUCENTE A PRODUCIR MIEDO, TERROR, DESPRECIO O DESÁNIMO EN EL HACIA SU EMPLEO.</a:t>
            </a:r>
            <a:endParaRPr lang="es-MX" b="1" dirty="0">
              <a:ln>
                <a:solidFill>
                  <a:srgbClr val="ECE9C6">
                    <a:lumMod val="10000"/>
                  </a:srgbClr>
                </a:solidFill>
              </a:ln>
              <a:solidFill>
                <a:srgbClr val="FFFFFF"/>
              </a:solidFill>
              <a:latin typeface="Comic Sans MS" pitchFamily="66" charset="0"/>
              <a:cs typeface="Andalus" pitchFamily="18" charset="-78"/>
            </a:endParaRPr>
          </a:p>
        </p:txBody>
      </p:sp>
      <p:sp>
        <p:nvSpPr>
          <p:cNvPr id="4" name="3 CuadroTexto"/>
          <p:cNvSpPr txBox="1"/>
          <p:nvPr/>
        </p:nvSpPr>
        <p:spPr>
          <a:xfrm>
            <a:off x="5868144" y="3212976"/>
            <a:ext cx="2160240" cy="369332"/>
          </a:xfrm>
          <a:prstGeom prst="rect">
            <a:avLst/>
          </a:prstGeom>
          <a:noFill/>
        </p:spPr>
        <p:txBody>
          <a:bodyPr wrap="square" rtlCol="0">
            <a:spAutoFit/>
          </a:bodyPr>
          <a:lstStyle/>
          <a:p>
            <a:r>
              <a:rPr lang="es-MX" dirty="0">
                <a:solidFill>
                  <a:prstClr val="black"/>
                </a:solidFill>
              </a:rPr>
              <a:t>ACOSO LABORAL</a:t>
            </a:r>
          </a:p>
        </p:txBody>
      </p:sp>
      <p:pic>
        <p:nvPicPr>
          <p:cNvPr id="5126" name="Picture 6" descr="http://2.bp.blogspot.com/-JdZpIBQb6SY/T_VGcYdV6zI/AAAAAAAAAPE/FwTjxolFhMA/s1600/acoso+labo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285" y="4509120"/>
            <a:ext cx="440055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8528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redondeado"/>
          <p:cNvSpPr/>
          <p:nvPr/>
        </p:nvSpPr>
        <p:spPr>
          <a:xfrm>
            <a:off x="839272" y="332656"/>
            <a:ext cx="7465456" cy="1367344"/>
          </a:xfrm>
          <a:prstGeom prst="roundRect">
            <a:avLst/>
          </a:prstGeom>
          <a:solidFill>
            <a:srgbClr val="00B0F0"/>
          </a:solidFill>
          <a:ln w="57150">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sz="4800" dirty="0" smtClean="0">
                <a:solidFill>
                  <a:srgbClr val="EAEAEA"/>
                </a:solidFill>
                <a:latin typeface="Comic Sans MS" pitchFamily="66" charset="0"/>
              </a:rPr>
              <a:t>Causas de la violencia</a:t>
            </a:r>
            <a:endParaRPr lang="es-MX" sz="4800" dirty="0">
              <a:solidFill>
                <a:srgbClr val="EAEAEA"/>
              </a:solidFill>
              <a:latin typeface="Comic Sans MS" pitchFamily="66" charset="0"/>
            </a:endParaRPr>
          </a:p>
        </p:txBody>
      </p:sp>
      <p:sp>
        <p:nvSpPr>
          <p:cNvPr id="3" name="2 Rectángulo"/>
          <p:cNvSpPr/>
          <p:nvPr/>
        </p:nvSpPr>
        <p:spPr>
          <a:xfrm>
            <a:off x="323528" y="2204864"/>
            <a:ext cx="4572000" cy="1908215"/>
          </a:xfrm>
          <a:prstGeom prst="rect">
            <a:avLst/>
          </a:prstGeom>
        </p:spPr>
        <p:txBody>
          <a:bodyPr>
            <a:spAutoFit/>
          </a:bodyPr>
          <a:lstStyle/>
          <a:p>
            <a:pPr algn="ctr"/>
            <a:r>
              <a:rPr lang="es-MX" sz="3200" b="1" u="sng" dirty="0">
                <a:solidFill>
                  <a:srgbClr val="D6862D">
                    <a:lumMod val="75000"/>
                  </a:srgbClr>
                </a:solidFill>
                <a:latin typeface="Comic Sans MS" pitchFamily="66" charset="0"/>
              </a:rPr>
              <a:t>Desintegración Familiar</a:t>
            </a:r>
            <a:endParaRPr lang="es-MX" sz="2800" b="1" u="sng" dirty="0">
              <a:solidFill>
                <a:srgbClr val="D6862D">
                  <a:lumMod val="75000"/>
                </a:srgbClr>
              </a:solidFill>
              <a:latin typeface="Comic Sans MS" pitchFamily="66" charset="0"/>
            </a:endParaRPr>
          </a:p>
          <a:p>
            <a:pPr marL="285750" indent="-285750"/>
            <a:r>
              <a:rPr lang="es-MX" dirty="0">
                <a:solidFill>
                  <a:srgbClr val="D6862D">
                    <a:lumMod val="75000"/>
                  </a:srgbClr>
                </a:solidFill>
                <a:latin typeface="Comic Sans MS" pitchFamily="66" charset="0"/>
              </a:rPr>
              <a:t>Falta de comunicación</a:t>
            </a:r>
          </a:p>
          <a:p>
            <a:pPr marL="285750" indent="-285750"/>
            <a:r>
              <a:rPr lang="es-MX" dirty="0">
                <a:solidFill>
                  <a:srgbClr val="D6862D">
                    <a:lumMod val="75000"/>
                  </a:srgbClr>
                </a:solidFill>
                <a:latin typeface="Comic Sans MS" pitchFamily="66" charset="0"/>
              </a:rPr>
              <a:t>Abandono de los hijos</a:t>
            </a:r>
          </a:p>
          <a:p>
            <a:pPr marL="285750" indent="-285750"/>
            <a:r>
              <a:rPr lang="es-MX" dirty="0">
                <a:solidFill>
                  <a:srgbClr val="D6862D">
                    <a:lumMod val="75000"/>
                  </a:srgbClr>
                </a:solidFill>
                <a:latin typeface="Comic Sans MS" pitchFamily="66" charset="0"/>
              </a:rPr>
              <a:t>Peleas del matrimonio</a:t>
            </a:r>
            <a:endParaRPr lang="es-MX" sz="3200" dirty="0">
              <a:solidFill>
                <a:srgbClr val="D6862D">
                  <a:lumMod val="75000"/>
                </a:srgbClr>
              </a:solidFill>
              <a:latin typeface="Comic Sans MS" pitchFamily="66" charset="0"/>
            </a:endParaRPr>
          </a:p>
        </p:txBody>
      </p:sp>
      <p:sp>
        <p:nvSpPr>
          <p:cNvPr id="4" name="3 Rectángulo"/>
          <p:cNvSpPr/>
          <p:nvPr/>
        </p:nvSpPr>
        <p:spPr>
          <a:xfrm>
            <a:off x="4427984" y="5085184"/>
            <a:ext cx="4572000" cy="1692771"/>
          </a:xfrm>
          <a:prstGeom prst="rect">
            <a:avLst/>
          </a:prstGeom>
        </p:spPr>
        <p:txBody>
          <a:bodyPr>
            <a:spAutoFit/>
          </a:bodyPr>
          <a:lstStyle/>
          <a:p>
            <a:pPr algn="ctr"/>
            <a:r>
              <a:rPr lang="es-MX" sz="3200" b="1" u="sng" dirty="0">
                <a:solidFill>
                  <a:srgbClr val="D6862D">
                    <a:lumMod val="75000"/>
                  </a:srgbClr>
                </a:solidFill>
                <a:latin typeface="Comic Sans MS" pitchFamily="66" charset="0"/>
              </a:rPr>
              <a:t>Mal sistema escolar</a:t>
            </a:r>
          </a:p>
          <a:p>
            <a:r>
              <a:rPr lang="es-MX" sz="3600" dirty="0">
                <a:solidFill>
                  <a:srgbClr val="D6862D">
                    <a:lumMod val="75000"/>
                  </a:srgbClr>
                </a:solidFill>
                <a:latin typeface="Comic Sans MS" pitchFamily="66" charset="0"/>
              </a:rPr>
              <a:t>A</a:t>
            </a:r>
            <a:r>
              <a:rPr lang="es-MX" dirty="0">
                <a:solidFill>
                  <a:srgbClr val="D6862D">
                    <a:lumMod val="75000"/>
                  </a:srgbClr>
                </a:solidFill>
                <a:latin typeface="Comic Sans MS" pitchFamily="66" charset="0"/>
              </a:rPr>
              <a:t>buso escolar</a:t>
            </a:r>
          </a:p>
          <a:p>
            <a:r>
              <a:rPr lang="es-MX" dirty="0">
                <a:solidFill>
                  <a:srgbClr val="D6862D">
                    <a:lumMod val="75000"/>
                  </a:srgbClr>
                </a:solidFill>
                <a:latin typeface="Comic Sans MS" pitchFamily="66" charset="0"/>
              </a:rPr>
              <a:t>Falta de instrucción </a:t>
            </a:r>
          </a:p>
          <a:p>
            <a:r>
              <a:rPr lang="es-MX" dirty="0">
                <a:solidFill>
                  <a:srgbClr val="D6862D">
                    <a:lumMod val="75000"/>
                  </a:srgbClr>
                </a:solidFill>
                <a:latin typeface="Comic Sans MS" pitchFamily="66" charset="0"/>
              </a:rPr>
              <a:t>Sobre valores</a:t>
            </a:r>
          </a:p>
        </p:txBody>
      </p:sp>
      <p:pic>
        <p:nvPicPr>
          <p:cNvPr id="6146" name="Picture 2" descr="http://www.protestantedigital.com/update/imagenes/101012Ndesintegr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16832"/>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SEhQUExQVFRQXFhgYGBcXGBobHBcYGBUXFhQXFh0YHCggGBolHBQYIjEhJSksLi4uFx8zODMsNygtLisBCgoKDg0OGxAQGywgHyQsLCwsLCwsLCwsLCwsLCwsLCwsLCwsLCwsLCwsLCwsLCwsLCwsLCwsLCwsLDgrLCwsLP/AABEIAK0A8AMBIgACEQEDEQH/xAAcAAACAgMBAQAAAAAAAAAAAAAFBgMEAQIHAAj/xABCEAACAAQEAwUFBQYFAwUAAAABAgADBBEFEiExBkFREyJhcYEHMpGhsSNCUsHRFENicuHwFTOCkvE0U6IXg7LC0v/EABoBAAMBAQEBAAAAAAAAAAAAAAECAwAEBQb/xAApEQACAgICAgICAgEFAAAAAAAAAQIRAyESMRNBBFEiYRQyBSMzQlKB/9oADAMBAAIRAxEAPwB9kMcoJ5iK06f37EAxHguKSqiUHlsCLC/UHpEYBMznv0jnCwo0y1zFKknBmvYg+cWZp0N9oo4ae8fWAASeIp4M9rb3N4pyZhzDziOsm5p0w/xEfOJaUXYQckeOj6D4Db+Pch4wVC0sWa2sWa3MjC3eNtj1ith1NmlKL2O4tFicxZhbcC0JE8LLJ+WWitT1Mx1BmJlbXaJRMjSYrCwJuY8I8f5LbyNlk72SCb5xntYijNo522EmlvrE+eKtPvFmITewm2ePZ41jwhLMb5zHs8ax6CmzG2ePZ41jF4FsxJnMezmNRGbxrZjOcx7OYxePRuTCZzmPZzGDGIKZjbPHs5jUx4QbMbFzGM8YMetGsxx3BqppRIlkgHkDvDBM4gnWFswtvrvFHhLBu0Mx2Bypb1v0hql8NS2XNdlB2vH1bnT6BFYJQrI2gMvFNQDvp4iL0vi1sv8AF5RcfhBdPtDGF4PJv9pa3UQ0pp7obxfGceKkxRzXZj1N/jFygPeEGm4SaxPaD4RJTcLuhDZ1MJkd2ehj+Thhj48rDdKjGT3TZrb9I1pgy7WzW1J69YsJSsmRcwsRr4xDWUwftFLZRa1xAjrZ4cpc5tejLow95sx6/pGYhmKJSIozOdl/O8ZzGPK+VjkpOb9lo10iSMxGGjN45KHJ5G5iaIaY7xNHPPsJmMiMCNoSjGI9Ho9BoB6PR6PQoT0eJhEx3jsqzJTgaG3aHW/kIU6jGJ8335jk9LkD4R6OL/G5Jq5OhHNHaI9aON0eITkPdmOvO1zaGTDONJqN9uM6HmAAQfzhsn+MyRX4uzKaOgGMRWocQlzlzS3DDw3HmOUQ4xiiU6Zm1J2Ucz+kcKxy5ca2ULk2cq+8QIrTcVloQCbXhOkTXqnLtmPS2w6RffCZhNlfzzLHoY/gRr8nsKin2xpp6pH91gYmEJdKnZzQl8j/ACbyhvpp1xrvziHyPieNcl0aUeILp37IWCm3Qco3fFgVKEEflHsPqQqkzdCdbnn5QEqcQszOoBudI93mjy/kfJUt/YUfEZbTEOcgKLFYJHFZbA94jSwNoS8PldpMueZh4WhSwFoKm2DBkcrBUqb9gUM27knXpBEVidmFzLcDrGxwxDyERNhCdIaT5KmWa1RjET2nZ5JirY668ucahgXa+1xziOqwuWil2NlAudYUJ2NgHuiy8r726npCZLlCkOtrY21GJZJiBSpGuYc7R41ik6AnwEK9NPlONdPEXGsTyKVjpKmkno2x8iI53hUopSKrrQc/b0B711+f0i5TMswXRg3l+cLCsWuG7rKba/lHjTOhzKdRzBt/yIlP4Sa/F0a2OFOlomhUp8WmE5W35EbH9Ivftc0dfhHHL/H5W9UbmvYdEbQCGJTBy+UbDFzzETfwM69B5oN2j1oE/wCMj8MbpjC8wYm/i5v+oVJfYTtFDHKjs5Extjaw8zoI8MVlnrAHjLEUKSkzAXck68gNIOLBN5EnEKabAFBg6HQi/PWDsrA5bD3BFfDnF7+EG6WvlDQzFB8THsflZ1JRSAVVw0FuQYFz8L0tb1O14f3UMNCGHUbQvYmCrG4N+Xl4RSMvsjkiuxawWpNLOEwWtswHNeZg3jcxZ8++a6qLL9YAVkqxJ8Y1w+pCi7k6axp4k5qfslB7ofMGAUWAFoPyALbesK+AzxNVil7ryI+EX+H8TnOzBkAAPXWNwLSqtFfiOjVgbDvDUN0PKI+G8VE0C/vjR/Mc4aKyjDoRs24MIzoKeoYBSLWLEbEnnGlC4uLE2o0E8Kmy60zpZLZUXNKzaW3uPHaKGOUGSXJZD3XS9uhBsYI4XTGkpGcraomnIgJBK8rEct42xmUomSKUG4RLMf4m1tD8Ezzs2NTV+yjwzR3bM3KGyK9NThBZRYRPeGQcUFCNGwjN40vGwMEoJ/tGxQpLSSu8y5b+UbD1Mc/mTr+sGOOqgmrmX5WUeQELfaQUUXRfk1RBuDryvsPHzg1hNaUIa/PS51PO9uXmYXJUGcMkgsGe5sdozHj2PFbQioQOoAfn46eEXMJww2yTBeIcJqhYX010A6Qz0JW+kR5FmiNOHpZGgA8SNYy1D2ejd4cj184OgxXxBO54jWK8fZCWwQZC9I0NGnSJ7x68MQKrYdL6CImwiWeUXxGYxgS2CJy+sI3G9BlMv7M5jmG4I0t7pHnHT7wh8a61BU7BFIHib3/KEm62UxK5UBeFgTnDglRYXHImNK9ClRkykqCNrc+esGuH8QkpKClHszZSVUmx6t4eME5mHiY+upGgPURHmk+juUHXZtgs4CwPdINhyB5+UTcQ1MrswQ6k8oMYfh6S1GmvWKlXKWYwDAEXuI1rsDTZz2tkl9JYLm2yi+vjFNJQWcobYraHysteZKyFSyMUYWAYjY6cxChxLKImZhvYN+sFZLdCyxKH5DTwhOTPMJIBNrDwHSDNMgznLoLwg4fiDK6tKte29rw74ZOdrM3rpb1h/wBlYpVYSra3slLHYCAPDeLyp8xpZBJP4tQYj4mxCyFRz0+J1ibgzBBKLzeZ2Hh1gAbVGtXjFNRhlkr287cu+wYdIXaSp7aaHLEuWufMwKk1iTPcdTflfWLOHES5qvyUgmOitHm9nRKenb8Ri1lgRI4upzubGLP+OyG2cRzKVDqDL9o0LgcxEaV0ptpi/GFnizFgsyXJlFSW7zn8IvoPM6mDyvo3CxX9oskipMwA5XAs3IsB3gD12hTQx0PiKgmzKGc6tdEdWKncqvvMDyPeHnCTSYLOeX2ksdqBqyrqw9OcPGVoZJ3RDKPjBrDW11vAQMOhv9PDzg7gkjOb6wZdDx7G6gm6Qy4VON4XKensBBSgqn+4g83NvlEV2dMuh2kvpGmI1IRbWLM2iqOZ/K0K0nGn7TIzAlSAwUaKTtBjEKaa8xcjZVVSToCW2IFzsIujmktWaCM3jwEZgWcxiM3jGkejWYzCL7QZRWYswDRkt6qdvnDRU1zJqFDKPGxgJieMyaqW0sqRzDHSzcjeFlJNFMdqVgXB8RmKoHZg25ggaQxUFUW3Urr96FTDJCBu8x8dYYZ9dLlrYsLctYjLZ6Vqhh/adIGzK0Iy3vYm1wL26QvrjWY2S5hi4dpe0moG5d49LDb5wFF3QjlxTYQrMMawmMO7a3j/AEEInEKZZyE+6Qbx12omh+41rcx+sUqrhumqLZ5Z00BDEWivh3aOby8uzkn+EzpLgoLj5a6iGXDnnMMrkBfDeD1bgzyLIWzy791ra2GwbxiCZTlducDa0ysetCbxBPAJIHdT56x0DAJqTpIKkAlQPlCZUUl3IYaE6+UHODaM080oz/ZHVfDoCYarQr62D6PgDDJrBg8wW1t2m/qI6Bh+ByJXuINtzrp67whS8SpWl5wCpBtZX+cazOO+wX7Lv2+653HMX5Q6mmc3BrsfcSwKROBE2RKceVj8RCVjXslltrSzpkg/hc508gdxDFw5xvTVdlJMqafuNzPgecM2U8jeGoTZw2r4JraW7TJylBqSCdR0EBkcvOtfViLX8v0js/tAxBJVFMVjdnsqLa5zXubeQEcawmei1AY7C4v4a6wjRWJmtxyY0qbLHusCANdfOJcKaZJCTpGqkAsoOosOQgF2gzseV/LygnTVFrZGC2FrcozjS0NB7HCUKKvs02WyTh7xTuZv5htfxgjT8KSkH2E467BwCPK62MIYqmBvz6iGDh6smzXEqXqfoOp8Im20WVdja2GvKUdql1OmeWSQPPS6xZk8PSZoUq00W/jIv8IZ8LoyqAMbm2vSBkwiTUMgNlZQwHS/KHUaSYefNU+yM4FKkycssBbEnxJO5JO5ghhU3Otjy5xrikgzZdlfKbgg2v6ERQwqTkmkzKhWOyolgL8721hndiLcTL7kdIxGHbUnxP1j14Y5GbM2/ONMOTP9oMwzaFXGnlGRTmYCFLD+JbX9LwZpaQKoXUgDnqfWBxtmSAeI0AJsAVYi45g9bHw/OEXEKJwzqEsSPiY6vWyAV03Go8DAioRXeS2neNz6D+sCWOuh+zjNfTuCra5TpvzES4XK72uvnDXxZQDtZspBqUWco8VNmHwgDS4RPdl7GWzX9B6k7QtHRi6sK5QCABqdABv6Q+4DRCmlMz6ta7eFtlEUcB4bEgB5jBpttT91OoW/1jXibFMkshT0HXnAiq2wZZ8tILYU2cnXndj1Y8h4AQfkS7CFjBnSSJau4u2oHPxJ+MNam0dGMg00QYhKDoQfMekLMxLiGt10hYnV9OouWbTkqkwuWF9FMeSlTF+bKLzLAa9bbecGp0yWkrJ97Q5vERBO4iorZEcox/GpUn4wLE8XzkhgL21vEqcTTnZx7D9jvyi6oilQbHzi8kdL7IEqaWMNeD+0qZRoUnAzVynJ1vyBvyhTWB+KrcoICMNNVxFNqxJnTrAZ3AVdlAC6ePnASVS2WeSbWBy/HeJlCfs2bmuq+u8V8QkvLlpm0M1c9ueQGwv0udfSJvcivUQM8639/OLNLONgT7v1Ph1iEU3MnT5wRwDCptZM7OUNrXNtEB5n9OcM6oRX6LeEyGnzBKkqWc8uQHVjsBHa+EOGkpE/FMYDM3UjkvRY14Q4Vl0cuyC7H3nPvMep6Dwhqlr1iUVyl+i1s2AsIQeOcVC1UlVtdUObwu2l/hBLj/jFKFAg1qJgORd8oG7uOnQczHE2xd2cvcsTqzObsx5k9ItJWqEU6lZ1ifXvNQKL69CVB8zF7DqXslF8l7aZVA9SeZjnPCfEjPOWWRYM+S52F/8AiCK8YT1mupWWyhrAAbAbEa63iavoaWSo0h+vFTFTeTMHMow031FrjygHh3FyMbOLeK3FvQ6n0iDieqkzQHWcwdFICgaNeFbaIRVuixQ400uUkqUcktBYH7x03YwRo+JXU6ufUXEKNDP0tF5ReOdyaZ6EcUaHKbxfLKiyMW9AIGLjZzIQgsgIsSefOAYSJZRgvLNgWGKNqyQZs3tixDWtptaCM3E52ULcKANwovFP9qRdyI0mY3IX3mELc2NxgieZNdvedj66QToJNxqNPGFWfxTTjRSW8lJ/KCWDY92pGU6dDoY3F+w6DjUqq4YglQbkcz5Q6SZqsoKkFTtaE0m8bUmImQwOpUmzL+dusXxZePZHJDkOEcrxDjOpp582V2Eg5HZRe4JF9Cbc7R1JZgZQwOhFxHHeMOFp8+snTUlsVZ9CHGugG19I7PxfZxytdGMZ4uFVLKTaNBce8r6jyvzhWop8yS5C5jJJ2Y62P5xamcJ1C/u549QfzitMwqcm/bDzX+kHjFi2wFRe76xcQxSoj3bCLqSGI036dYVjEqmKGKMCRr/d4vdspAyjXUG/UQNqn7Sair5fOFN7DvYhDLAN8y+7vre3rv8AKNsdbtZpPJAEXN4e8fjFMTzKm8sy2yHzg3gGGmrmEm+S/ePUnkIi3WyjV0ijgPC06qcWOWVfvvb5L1Mdj4cwCXTIqS1sBbzPiTzMTYPhqy1AUAACwA5QclJaESeRjpKOiSVLsIp45i0ukkvOmnuIL25k/dUeJOkXibCOHe0jigVswJL71PJYi4Pvvpdz1AtYf1jpSS0LJipjOIzKufMnzT33N7DZR91R4D9YwsjKNYzTFdtomZQNd4zZIu8HBUrJQmXyMWvYXyk6KfQxVxBCk2Yp3Vip8wbD6RJw6pecxGwKD4k/0i5xtKvPRx++VWPiRZT84ly/Oh+OrK1C5tmPPbyi+s4PoeWx5wMqu6xTpFiQQBDVYt0MWHYXNKhllTHU7MouDFqZLmoLtImqBzK2HhBL2bV2YvJLWuMyX2uD3gPSD/F9WsmSWmW7vuIQSGf8TAclHxvCeFNlf5EooVcOp2mm9mUHmFv8riD9NgdKGtMmTL8g4aWD5HY/GOQV+KEtczZ7nwfIPRUvYRfwvip5K91563+6ZvaA+azQQYZYEhH8mT9ncUwOlUBexT/Ut/mYFYp7OqGccwlGW34pbED1VjlhYwf2oSgQJudRsSF0PiVBsPQCHvAuI6Wr/wAicpYbrcg6/wALaw6SXo3kE2q4AmSWvJyzk6aKwt4HQ+kCMQw45u1QlJq6ZToD4MOvjHYhLI31iGuwqXOFpihj12I8iIWWJPaLRzPpnOsJxlZirc2Ox8DzvFDGsTIAyA3zAaC5JvpoIOYhwXMlPMencTC9yEbQhrWG2lvOD9DQBEQ9mizcoDlbaNzIJiaw72NLOktFKVif7JRF557yJnZehPur9I5QvtAm3JKnU30O3O0P/tJw+qnUok00h5mdrzCCNFXUDU63MclqeGqxPfppw8cpP0vFZY4ySTOaM5JtjPJ9ovXMIvSfaMnNj6qY5zNp3X3kdfNGH5RCSOohf48f2P5n9F2jlDKCb+cXpDvL1BzJe2vLpDp/6VVktQFeTM9WW/oRFBvZ7XDumQcpN+6ykC3kYuR2Lc2icsrKpIJN7QMk07S51mGU+MdUl8NVIAAkPYeEKWM8I1zVDEUs4rsGA0+sI2FdgClpDOmWBtqAzdL3tb4GOu8Ky5aAAACwAEI2EcM10t7fsc4KSL6Dle19fGHGgwWrzZVksptcliBYeMc2SLdI6Ycd2PVO+a1hF+9oFYPTzVusxdRzvoR1Eb1khxLmTG7JnGbJ2rWReSi4Gg684tjVLYsmhW9pnEhlS/2eUwExx9oRuiHl/M2voI4qZ3ZzmH3Wtp0vHUMdwm9PN7RUm1ADkzZe5ITMjDroLW6Ry/E5F2uOgt5crQ12SbLryBoy7H5RntLC/h+UVsMqiO6YsV8uym2xjAC/BcsBJjHcsrX6AOAPzg3xjRjs6draBpi36d64gRgEvLLm9AEU+JBDEfOHDHqTPSLz1uB4mOaX97K/8Tns9rM1/wAIPlpY/SIsLm3Rj46RHic8HOdjlII+FvXePU/dRV9Y6SQaoZwB1uVvqAxBI52K6qfGOqz6OkqqdJZqGmSx7ueZ37dGO5PLXpHH5b6QRpq+YqkIMxGoXr1AhZOS3ECjGWpDpN9mdG/uMw8mBinP9k8s+7OceagwmyOOwPeRxb4jrtBGn9oKj946+rQvlyLuJVYIfYRn+yiaPdnKfNSIoTPZ1Wy2DJlYjmj2I+NoIyPaGP8Avn4/rBSRx6T+8U+djC+d+4sPh+mS8OYxi1IMk+nmVMsbbZ1HQMNG9Y6FQVyT1zgsBuUZSrL4MDufKEmn42HMIfiPpBGTxop3Qf7oMfkRQPFIahU72XL57+cV21NzASXxbKO6keoMW5XEVOfvEeY/SG88X7N45fQXZdIrERqMWkkaTFjK1Us7Op9YPOL9gcX9GryAdwD6D84hfBqdvekSm85a/pFl56rv8OsLvEPFkuQt3YIP/I+XjCuaX7NxHKPQFm8U0y+9Mlr5zE//AFAup9odGpI7VD4hgb+Vo6bBY3iKXa9qzIrlQtg2Xc310PIeUI0/2qpcqlNNzWJViy5TYbk32gTgfF6JOM0ouaYQtgWJXxmcmXy1hJP0LaOrgFSbtdT1+7/SK7zVQu9yxawsNdht0EczxHiRmdrT5k97kCWLhQtrODKRQb30F/O8X8IwzEZ6Bcpp5YFg04628Jab/wCoxPLKfH/TW/2Vjxa2xkxXiEIQpZUJv7tnZfHoLesDJWNdtYSZMypN7Zm7wv1LNZFF/wDiJ6PhSklXNRM/aHG+cjKPJF0EFUx6StllZLW290DwFhHN4ZS/3Z/+LQXOK/qgXP4Nef3p84hiQcstdE0taWTb1JFzFin4BoUXL2CuTu0wZj6X930ggca00VW8nivN4iIH+Tr/ADR0xlFKkSdN2AcT9lFFMF5faSG6q1x/taB6eyoAZTVEjneXv8DDRScQvMYgykQDdmmWHpprGZvErKVCyg631KPe3oRDcom0Bab2ddmjqJ9yzMcxQ6XtbnytBao4XcyBKWYpIAFyCNevOLsriSXnEsy5ivpcWFlB3JPSCK4nJuB2qAnYE2JvtC8IDcjiXEfs0rwSyS1mC4v2bgk25gNYwvYjQzZD5Z0p5ZO2dSL+ROkfTymIq2hlzkKTUWYh3VgCPnFUhD5qlnT6/wBYkSZY32jpPEXsvvMDUbKqsRmluTZBzKHW4/hMDcf9ljzJUmXTzAJgc9s7khShGhyjoRoOdzCPsxyXHJyTJpaWNLDN0ZuZEULR3Ci9iUgD7WpnM38Cqo+BuYiq/Ygh/wAmrYeDorfS0OgHF0ETCHTGvZbiFPcrLWen4pJufVWsYUZ9M0tijqUcbqwsR6GMEg7RhsxHkTGy4hNH7x/jHmERlIHFMNstJjs8fvD66xbk8WT1/CfiIEGXEbS4DxxfoynJexpkcbzRuvwP6wRo+PDfvI2/IiEReQi3SiJ/xsf0P5Z/Z1LFPaAzoBJUq1rFm3HkBCFjVY0wFnYsfH+9I2V4o4k+l4eGOMNIm5NnQqv2WzV9wo3y/KF+v4Jqpf7lj5C/0j6ElgML2t6xq6CMt9DOJ87TKBl0PdsBdZgK2PPcWMU3DLzHow39I+k5lKre8A3mAfrAms4WpJnvU8rzCgH5Q3JiUjjOF8RT6YMJUwAvqxsCSfE7wVp/aNUroyhl8GZT9YfJ/ANJ91cvlAOt9ncoaiYf9o/WBV9i9dAhPaCp3R1P8ykf+SGJF4zU/wDcH/tyW+lopV3CKJ9+/wDp/rAk4Ko2JHlB4I1saJfFcsn/AKkS/wCejX/6kxaXFc1stZQP4PJy/neE79gt96/gRePLQodwI3jQObXZ0GS9Rb/p6KcttezZluIjTExKveinyr7mU4f1ytf5QkS8O7M3R2Q9VJX6GCtLxBUyjrNMwdJgB+B3EK4BWRMeMMrpM5WNO6TZtvcmXlzD4HkfKBsnPmmzHkBnUaynBBHV10svQCJcOlSq1c7ygri1mU2YHkQwAIg/giGa7yJ7GYZQH2numYp+7MA94aQqgaX6AfCddWs6rJQmQDqJhOVRfUBt7j1jpAMaKgRbKAANgNBC9XVxmjKbhSbEBiPmIf8AqhkiDiLjFZRySbO/Nvur+phfHG8xd1v5W/MQUHDtO+gV1PUOT9RAfHOGRTi4mFh0It87xzyjOTtsfSC2Hcdof8wZT5W+Y0hlw/G5M0aMPiPqI5jJpwP+II0tDlAZGKeUNc4+zdnUFa+ogXjfDtLWC1RIlzLbEjvDyYaiBGE1rjTNf++kMtHPzja0PDLemCjm9b7FqVr9nPny/C6t/wDIXtAOf7FH+7WL/qlH8mjtd4wVB3iwD57rfZBiCe41PNHg7KT6Mv5wn43gc+jmCXUSzLYi4FwQRe1wRoY+n8RJDEAkDw0PxjkPtLUTpskEAZEe3jdh+kSWS58RnGlZyq2sXKRf79YJHDVvF2kwxbiKiFPyihXbWhrXDlijW4YukZA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4236869"/>
            <a:ext cx="3463553" cy="2496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333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692696"/>
            <a:ext cx="4572000" cy="1354217"/>
          </a:xfrm>
          <a:prstGeom prst="rect">
            <a:avLst/>
          </a:prstGeom>
        </p:spPr>
        <p:txBody>
          <a:bodyPr>
            <a:spAutoFit/>
          </a:bodyPr>
          <a:lstStyle/>
          <a:p>
            <a:pPr algn="ctr"/>
            <a:r>
              <a:rPr lang="es-MX" sz="2800" b="1" u="sng" dirty="0">
                <a:solidFill>
                  <a:srgbClr val="D6862D">
                    <a:lumMod val="75000"/>
                  </a:srgbClr>
                </a:solidFill>
                <a:latin typeface="Comic Sans MS" pitchFamily="66" charset="0"/>
              </a:rPr>
              <a:t>Medios de comunicación</a:t>
            </a:r>
          </a:p>
          <a:p>
            <a:r>
              <a:rPr lang="es-MX" dirty="0">
                <a:solidFill>
                  <a:srgbClr val="D6862D">
                    <a:lumMod val="75000"/>
                  </a:srgbClr>
                </a:solidFill>
                <a:latin typeface="Comic Sans MS" pitchFamily="66" charset="0"/>
              </a:rPr>
              <a:t>Violencia en la televisión</a:t>
            </a:r>
          </a:p>
          <a:p>
            <a:r>
              <a:rPr lang="es-MX" dirty="0">
                <a:solidFill>
                  <a:srgbClr val="D6862D">
                    <a:lumMod val="75000"/>
                  </a:srgbClr>
                </a:solidFill>
                <a:latin typeface="Comic Sans MS" pitchFamily="66" charset="0"/>
              </a:rPr>
              <a:t>Violencia en los medios </a:t>
            </a:r>
          </a:p>
          <a:p>
            <a:r>
              <a:rPr lang="es-MX" dirty="0">
                <a:solidFill>
                  <a:srgbClr val="D6862D">
                    <a:lumMod val="75000"/>
                  </a:srgbClr>
                </a:solidFill>
                <a:latin typeface="Comic Sans MS" pitchFamily="66" charset="0"/>
              </a:rPr>
              <a:t>en general</a:t>
            </a:r>
            <a:endParaRPr lang="es-MX" sz="1600" dirty="0">
              <a:solidFill>
                <a:srgbClr val="D6862D">
                  <a:lumMod val="75000"/>
                </a:srgbClr>
              </a:solidFill>
              <a:latin typeface="Comic Sans MS" pitchFamily="66" charset="0"/>
            </a:endParaRPr>
          </a:p>
        </p:txBody>
      </p:sp>
      <p:pic>
        <p:nvPicPr>
          <p:cNvPr id="7170" name="Picture 2" descr="https://encrypted-tbn0.gstatic.com/images?q=tbn:ANd9GcQHW3kdDvsKPOGjE777T0TZyw3Z8HXBKs955Pp2WKs3FGMFHK3q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66407"/>
            <a:ext cx="2829007" cy="21190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psicoalefany.com/wp-content/uploads/2011/10/VIOLENCIA-EN-LOS-MEDIOS-DE-COMUNICACI%C3%9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829" y="1339869"/>
            <a:ext cx="2941306" cy="2205980"/>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823520" y="4834333"/>
            <a:ext cx="4572000" cy="1908215"/>
          </a:xfrm>
          <a:prstGeom prst="rect">
            <a:avLst/>
          </a:prstGeom>
        </p:spPr>
        <p:txBody>
          <a:bodyPr>
            <a:spAutoFit/>
          </a:bodyPr>
          <a:lstStyle/>
          <a:p>
            <a:pPr algn="ctr"/>
            <a:r>
              <a:rPr lang="es-MX" sz="3200" b="1" u="sng" dirty="0">
                <a:solidFill>
                  <a:srgbClr val="D6862D">
                    <a:lumMod val="75000"/>
                  </a:srgbClr>
                </a:solidFill>
                <a:latin typeface="Comic Sans MS" pitchFamily="66" charset="0"/>
              </a:rPr>
              <a:t>Influencia social y cultural</a:t>
            </a:r>
          </a:p>
          <a:p>
            <a:r>
              <a:rPr lang="es-MX" dirty="0">
                <a:solidFill>
                  <a:srgbClr val="D6862D">
                    <a:lumMod val="75000"/>
                  </a:srgbClr>
                </a:solidFill>
                <a:latin typeface="Comic Sans MS" pitchFamily="66" charset="0"/>
              </a:rPr>
              <a:t>Situación del país</a:t>
            </a:r>
          </a:p>
          <a:p>
            <a:r>
              <a:rPr lang="es-MX" dirty="0">
                <a:solidFill>
                  <a:srgbClr val="D6862D">
                    <a:lumMod val="75000"/>
                  </a:srgbClr>
                </a:solidFill>
                <a:latin typeface="Comic Sans MS" pitchFamily="66" charset="0"/>
              </a:rPr>
              <a:t>Creencias del lugar</a:t>
            </a:r>
          </a:p>
          <a:p>
            <a:r>
              <a:rPr lang="es-MX" dirty="0">
                <a:solidFill>
                  <a:srgbClr val="FFFFFF"/>
                </a:solidFill>
                <a:latin typeface="Comic Sans MS" pitchFamily="66" charset="0"/>
              </a:rPr>
              <a:t>Costumbres y tradiciones</a:t>
            </a:r>
          </a:p>
        </p:txBody>
      </p:sp>
      <p:sp>
        <p:nvSpPr>
          <p:cNvPr id="4" name="AutoShape 6" descr="data:image/jpeg;base64,/9j/4AAQSkZJRgABAQAAAQABAAD/2wCEAAkGBhQSEBUUERQUFBUWFhQXGBUYFxQWGBgXHBcWHBwZGBcXHSceGRojGhQYIC8gJScpLS0sGh8xNjAqNScsLCkBCQoKDgwOGg8PGiklHyQsLCwsLCwsLCwsLCwsLCwsLCwsLCwpLS0sKSwsLCwpLCkpLCwsLCwsLCwsLCksLCwpLP/AABEIALIBGwMBIgACEQEDEQH/xAAbAAACAwEBAQAAAAAAAAAAAAAABQEEBgMCB//EAEMQAAIBAwIEBAIIAwYFAwUAAAECAwAREgQhBQYTMSJBUWEycQcUI0JSgZGxYnLBFTOCkqHRJEOywvAWF6IIY3Ph8f/EABkBAAMBAQEAAAAAAAAAAAAAAAACAwEEBf/EACwRAAICAgIBAgQGAwEAAAAAAAABAhEDIRIxURNBBCJhcTJCgZGx8KHB0SP/2gAMAwEAAhEDEQA/AHlFL+NzyJGpiDM3ViuqgElMgWAvsLqCL+9Z+bieodZemJ2jtIoYIVNupKwcE2fLFVSwGwN9iBfkSs6G6NhRWROpmVbxLqEsJOkhjlKkmWQ9MrYnaMxhWaygqbG16sabUMJY3PUmBukSuCsoFkymwKgYgs6lmxIAFib2O8Qs0tTSTjTt9ZhBMgisxYIJzm2SWX7He9r2yNu/ftXPg0uqLxjUI4IWcu2xQhmRkHhNs13W1u1yCQaytWFj6ilfFNCWmhIMti5DhZJVTERSkFgjADxhd/O4FKdRxDUCLThV1HWCoJAUNnuiu5DWK5AoU8RHxn50JWFmrorDao6sCZoo9TYpKiL2ssjzOrgFshIpeIWAuBkNrVb1+m1UjBenJcLEskkbIoZozOVeMuwBuzIxU9uxvtfeIWa6iq/D52eJGkXByPEvow2YD2uDY+YtVi1IaFFFqccH5aeazHwJ+Ijc/wAo/r+9ak30DaQnq5p+CzP8MbkepGI/VrVutBwOKH4FF/xHdv1Pb8rVfqyxeSbn4MGnKOoPko+bD+l6h+UtQPuqfkw/rat7RTemhebPmmp4TNH8cbgetrj9RcVUr6tS3iHL0M17ri34l2P5+R/OleLwMp+T55RTPi/L8kG58SfjH/cPL9qWWqLtdlFTCii1Fqw0KKLUWoAKlVJNgCT6Dc/pTvgfLDTWeS6x+X4m+XoPetfotDHF4Y1Vdt/U+5Pc1SMGybmkYWHl7UN2iYfOy/8AURXU8qaj8A/zJ/vW/oqnpITmz5tqODzR/HG4Hra4/VbiqVfTJ+IosqRbl3DEAAmyr3Zj91b2Fz3JAHnavxLl+KYG64t+Ndj+fr+dY8XgZT8nzyir3FeDvA1m3B+Fh2P+x9qo2qL0U7Cii1Fqw0miptRasAiiptRagCKLVNqLUARaiptRagCLUWqbUWoAiiptVvhWg60yp5E3J9FHf/b861bMG3LPL4k+1lHgHwr+I+p/h/f93XM3HvqcKuEDlpEjUElRdr7kqrNYW7KpJ8hTaOMKAALAAAD0ApFzVql+yhbTyTiQsw6brG6NHiwKMXVs/MYkHY7+vXGPFHO3ZQj56DTrEBiyzQxSK6shkEkakmHPFrxySIGBFwO4FwaOI87mOR26Z6EZdMgjs0sq5rgjAhVPUQpazHYkhFxZuPD+bdCkSmKF+koll6gQELj9YGbknPOQaaY5EE9siCwBu6LimjMySdBYtRNI8alkiEpcRF7OyElCUXs5DdgR2pjCh/7kKdYsCrGVJAMgkLAdSONomGK/AZGaNj2BxPmQPOj511LTiJ4oblplJQzOIxDMI3LHC24Ia7GMAW+Im1PF4tAmiSYRWjkEZWJVTIs5BCY3C5ZMbkkAeIkgAmlev47onBlngYvpumXVkQtF1XsCbMVe5jV/CW2CML7UALn+lK6yKsRVgJcZGDmO/wBajgh2sDIGSeOU4nsbDvsx0fPLNFMWiAkhSFcTnHnqZJJI1jAdclRsYmBIJxlFxcU44Tq4NWolEQuhZVzERZd0Y/AzYG6IcTZgVFwCBWV13GNBqQk8ukSZnkaEhhGZBPFIBFGVPh8eVwSQMSt7g7AGy4PxNdVpxIAPFkroSGxdSVdCRs1mVhfsbX7GstzHwHotmn92x/yn0+Xp+nz03L0sbQ5RRCEF5A0YCjGRHMbjweE2aMi47gCr2q0yyIyMLhhY0so8kNF0fMKK76zSGORkbupt8/Q/mN642rkOgimvLvChPN4h4F3b39B+f7A0rtWx5KiAhdvMvb9FX/c00FbFk6Q61msSGMu5xVbdgT5gABVBJJJAAAuSQBSzQcRaXUzBY2QLBDZpIXRsy89wS1s1ACmwO2R332Z6/QpNG0cgurd7EqRYgghhurAgEEbggGkusnXQhpZDrNRZHJa3UCItmbZcUB2vcjI2711nORp+ZJRp9Q80SLJBJ0rK/gkbGKzZEXRC0vncqAe5FK252lieeKQ6eZ44ZJUeMSRqzI4jMDIzMep1FcCx3AXbva5r+ZNPCjpJA95cWeJzBieqJ93d5OkFK6WQnxdrbXNqVScY0GnWZoNMrGCVHlDeT/VnkjkQtl4rgRZ7Eb+Si4A95N4xJqo+tKiqXSMqRE0fhsTiGkctIFLnxYqu5xyvetHSDlJYijyRwQQs7XPSucx3yzaKPIElrEAr3IJ3p/QBX1+hWaMo/Y/qD5Ee4r5xqdOY3ZG7qSDX0+sNzdFbUkjzRSfnuP2UVHKtWUxvdCSiptRaucsTai1TRQaRai1TRagCLUWrnqNQqAZXuSAFAuzMeyqO5J/82poOWdXhmYo/XpiX7T5fCI8vbO38RplFvoVyS7F9qLVEbgjz2JBBBBBBsVYHcEHYg16tSjEWotU2otQBFq0/JOm3kf8AlUfuf+2szatFyxx3TxRusk0av1PgLLn8APwDxdgT22AJ7CqY/wAQk+jX1Q4twSLU4CYMQhJADMoN1ZSGxIyUqxBU7HzvVrT6lJFDRsrqezKQwPl3HvXQ11HOZGXhnDXleBgSxZ43H26xs0jNKYmcWidg0zMsZJKltgK9ablHRRxBZJeoIVZgzSInTVVU5KIQiRlQyvmADdgxNyDVXiPK87HB5IxpBLPJL9o6M8ck4n3UoVV43UAPluuXwlrj3HyCem6tqbvJp9RAWEaqOnJDp4lIQMd1GmjYnsSTsosAAdp9XoPqkUQkd4gwWOSMyO11xBk6iA3UdQBn3U52Pe1RwHgHDzGBDbU9AMueRfIEvZGYHCVlBKi9yv8ADeqq8kTSPBMdRGHiL3FptSsgPSN2eSRWYiSBHA2UFVGOxJ8aL6PpY+iTq7Npi3Tls5bAIyqGDuUC2KhkVVUgHzIZQDTcr6CGLSx/V2do2RGQuzMcCowAB+EBbbADzJ3JJ9/+mNL56eE3QobxoSULZFSSLlcje3rXjg3T0+mgjM0bCyor3VQ7eiDI/IKCe3nTD67H1OnmnUxywyXLG9ssb3tc96AJ02mWNFSNVRFFlVQFAHoANgK60UUAY3nPTWmVh95d/mp/2I/Ss9Wq54YARXNrdQk+g8O9UOB8qrLpxqNSZvGuaxRtImCEXW4i8byEWJG4BNgNrnmcHKTospVES2rUclaseOM99nH7H/tqo/JZL4w6oWABKyJ1JFv2+F02t+IE+58qeu4dNoJom6iyB2YKwQoVYKWxYZEMrKr7i1rW3vcaoODsHJS0fQaS8x8XMRjj6DTCfqqbPGgAVCxF5CASVDEC4HhNyKucK4sk6XXYj4l8wf6j3o4nwWLUYdZMxG2SqSccsSt2W9m2ZhY3G5q6dkehBwmDR8QijeNJwETTmOVupDIVUSYFTcNa0kgytY5GxPcLdZxXh8WpbTHS5yR6iBLsFa51KpnIGcklFDIHv5lPMqa1PBuWIdKztCGGbO1ixKrk2RCr27+ZubAC9gAO8vAoGLlo1JkcOxNySw6VjfuP7iLYWHgFaBmuSuPwMyxRQmJ3V5HDSmVwirA0TM73dg0WoQi58NmXe1WJuZY9TpWZ+vAnTjnARkDzQMTji6NdciACLqy3G4BvV9eR9EMbaaIBQFChbLYX2KjwsN7m4N7C97CzHR8HhhyMMUcRfdiiIpY797Dfuf1PrQBw5e4cYNOqN3u7FQzMEyYt01LblVviD52vYXsMjzDqxJqHI7Cyj8v/AN3p7xnjXRiEKOzyBQrOSMhtYlioAzPsBb22FZK1c+WXsWxx9yLUWqbUWqJUm1Fqmi1YBFqiDTrJqNPHLfpvKVcXK5fZSlVJG+JdVBHnsOxIr1aq2vPg7lWuvTKgs/VByTBRuzBlBAHe1NF7Rj6PosXAtNER0tPArDcWSNDa4uQQt9r/ALVYPEFWISTWhHmJGQW9iQSt/kTWB1+s49q1H1bT6bQeEeOWRZJd7XtirBBcdipOwrNQ/Rnx1ZuvJq9PNINwXlncrbf7MNHZT6WtbytXacpr+bHiLDUwiQg2WYiKYIV7LLmVw8GwJv8AAfPBRSxmA7m3z2q3xrmGeDTY8Sl00KlLOqzI8rhgQQVaBhY7iwRv5t6zfBfpJ0kjiDS6GAYIPtpRkzgWXZViDyMfci+5qU8aeykZtaGjayMd5Ix83Ufua6RSqwurBh2uCCL+lxU/2s8pZDJhtcxRxnS7HzII6pX/ABWNd9CkSWDKcR2RLKP18h8hXO0vYqrPWj4e8rYxqT6+g+Z8qxvPvKccHENMqPKJXz1Mw04VXAQqMgzMviYLIq7jx3sCXtW845z6NLpWMUccNhZWYllU2JyKqt2sATbzIA86+fcHnCzvxLU6saiRjp5FXEjqQBySiqoKoyywKQgb/lsCATtfHFLaJTbej7NytwowxyF1ZWllaQozmQqLKiguSbnCNCdyLk2vXrmPhDTrGAscipJm8MhIjlGDgBiFb4WYOAVIuo7GxDTT6gOoZTcEXFdKsTMFp+Utd1YpXlQGPqtKjTTTR6l3GJyVkAiTAsoVQcfCbNgAaet+jzUtFErOkqxLEenlcs1tMssYMyFMP+HZ1yG7PuFsDXp4+IpqT0lfP6y4MkhkkjbTl3ZQSThEmGC2jRmBW7EfC2p5Y6ttT1InivqGZEcqdmiiZiCpIK9Uybjv7dqAMqnKk/XOekRlzjZXWVQUCRQKsSysepHHkrl3RcnIPhCne0eSpBFLEkcaq8fFE2YYkztG0DMPvYqpj33GI8qmLgOskhkLPq4ZPq7XB1NzJq8T44xG5WKIHsBiGuLqMQTV0/D9XHrGki08zIiRvFlNiCWgs0Ll3Jx6hdzZXLOUuVC3IB30/KepQRvHDp0lAbIiVZAWch2aRW04X41G0QUgAAGwADPlHl/U6aaTrdMh2lkZ0wVXeR874dPq3BZlu8rCwW3fw2ORotTHB09UslwEZWkdHc5L41YqzbiUORubK6D7ptpaACiuOrlZY2ZFzYAkLe2R8hfyrKa/jzxxtLrJJoIlF2EMBCqP4pXyZvmoQ+1ACT6XeL9OCUjfCNUtvYtIwBBtvurCmnDebtQOFrr9Y2mgRkD4rHM1la2I+O5Y3GwH5ml83GuEO8iFDNMEzbqRTakruAGIcm/iYbAg7gbXFc+IcV4VrA8B0zzvGR1I+jPEY2O137OvmNgSO1KlVjPYk0//ANRcCtZtJKVuTmJFJ3Nz4W7D2yIA9K0+u4vLxKPTyabSaoIpeQ9VY4TcoUW2bjIESObrftSnlbkzhWm1H1hlOY+CJo9U0cXuDMmTv/Ebeyg71uF500ljfUwqbsBkxjFwSLHPsdrGtdNUZ0ZGQzaYhpElgt984lPzkjLIB7MRWh0PORAAlXL+Jf8AY7foasR846VUJk1emc/hSaFjb5grl69gfnWd44+iCdbRzw3tc6dHU5+f2ca7pL7WAJ2IB8Qk4OO4spyUuzZ6XmGGQgK3iJsAQwN/0tTKszytwsKDO9hscb+S+bfn+3zqtxzmUvdISQvYt5t7D0H7/vqnUbkZxt0hxrOZ4YyRcuR5KL7/ADO1IeI81SSCyfZr7G7fr5fl+tZrVvL0hNEo6QmgjaRr2bOZIysQHxEZG7fCLWFzcLbtUpTkOoxIotU2otUihFqLVNFqAJoqbUWrDaIq7y3rNPFJLPqZEVkYQxKTdrGOORyiDxMzdQDYE2QepvTtXkQrkWAGRABawuQOwJ7kbnanhLi7FlG1Q24r9JgXIQRAlRc9aRY2t3usIvI3h3xbAntWS5v4rxXUGNdLOVVwckRodM5FtnS5aUJ3v4r+wq4NOUDDYozuzXj6qsHZmIePZiQWsGUnwgArtemGl10fSLqFIRHBKC62j+6GIH5L5WYeRqvqPsnwRluWeQ2ihmj4hL11l8ZiDylQR3dm2LNuv6X32s+4LweDSXECyKmIAsruCpsb5KCW3F9+3ytfGQfSNp3xefUzRK7OTBp4ipiHcF5CV6hYk9r+u17V44RznLOY/qomByYSiV2kUdivSKj7RyMrp0iRa97XI1xk+zVXSNnqdUs08bR3xhWYO5VlGTYDABgCbYXO1hivrtapZHwR5GV9W9i5UY4p4mCki6reJDinc9RtgA67CvUeoWBJFuzLEuSZXyZSXUIb75CRGj/y+tSkvA/RivpG1rz6mDRRHdmVT6FmZbX9hsb/AD9KacP00D9IQhvq8LguxUhQEB6Ze/YFgjFvhve5Ba1Zzgkgn4hNO5ukaSKXvtbFurJ/KQZPl1Vrlx6PWaaWDUR9VGKfDYqysWdjYKb4sWZh2YXIIFrnpUajxOdu3Z9x4Bx3onFt4239bfxD1H/nz2kUoYBlIIO4I7Gvi3AWk1HD11eYhbrwxYIgs5YxZ5C+HZ2NwgbbdibmtZw3i8kJ8B8J7qex/wBj71Pl6emU489o13HtDJLCwhmkhkAYqydPdsSAG6iMLXIO1u3es9odfqI+mwj1MkUmm0xa/UeSNj9YMpAbcyZyQAr3xBsLJaneh5oifZj0z/F2/wA3b9bU2RwRcEEeo3FWUk+iTTXZ84bU8SGlCvHqDqY0kOagEFZNOqIoK+FpBM4Yi5t0mJIBBLLhnFtejokmnmeOFZVlyCGSVcoujIrKcHlCFs0VtyHI3xU7eitMPnvBpNbHqIGkj1XSSPTadlJVo7OhJcjMs0qyyRKWAICxyXNfQq8SzBRdiFHqSAP9aT67mqNNo/tD7bL+vn+VK5JdmpN9FfmzWSB4Ykdo1fqszKbMcAlkDd1vmW2sbId7XrI8e4K2oiaMzSlWFijuZV897S5ex2sfDt3r3zJxnNDJqDdV3VRcWbyxtuG3+LuBc3tSvh/HkVSsBm1kx7gGbpruo2ebZUUuLkZN5n2g5OW0WUePYafkfQ6WJrQMS4CMw6jvv6EE9PcXyFgLd668B+j/AEukdnj6ju22TuSQL3sCgXufW/avWo1sjyGJOpKwurBEIiDAAsiYxs8jKDuMha/r4R4h4jICpd5VXFXLdMunTe4SR7xKUjuPjD22N/NgfMNx1ev8DXSRlsgWdSpts049fKXYj3FxVAaZ1fp5TMzPKw6axqLFi93kkWxPjHwCw7WPctNG5LHIMHuAyXZkHezLfsrBT6bixF73WRjrKWkJYMzkKWbDDIhRgDifCAdwdyaS6ANJOxZ1yzVcRlcfEQckJWytjtuAO9juDTXhulDt4zjGu7n29Pme1U1QAWAAA2AGwA9hUy6jFPEbKNz6el/n5f8A9pb2NWhlxvj/AFAQPs4VHYkAWHmx7AC3bsK88G5bOoHU1AMen7hDdXlHq/Yxxfw7M3niuzXuXeWCxWbUrYAho4T5EbiSUfi81T7vc+K2DTmLisA0WpaVh01SWNwdjfEqUsfM3AHrcEbGuiMPzSJXb4xFfPWqRU0+nWwLSBwgFrRwgte3YAOIx+Y9KQVjuUBO2qZtUzu66eMAuxYhWKlRv22B29/W9bK1QnPkzoliWN8bsiiptRakFoiiptRagKJoqaKw0iipooA46zUiON3bsiO5+SqSf9BXPh2aKyyqyuJJHaADIukrEKQWAyjyctmLDbe1iKc8vcDGrYvIL6dGK4ncTSKbEH1jRhYj7zAg7LZ2Ou4MsShJlaTTLvHIuXW0vtkviaMDbIXIGzBluw6YY9bITns+fR8goLfVzp8MsldoUd138mIJf9QPbuS54dweHTQuylnaz5yrZpCQTmFC9vED4R5je5p43AJVT7PHURMvheMoj4kWBtcRnb7yFfZRSLRapB1FimUvFkZ87i0giC5OB2GUeTWPfLe9ZJS9xuVjB9WU6zSCyR2YMAd0wUsfexy7VjOe5pYgqxBpn+ruBYFmJMihWsLklAWcN+JFPnWxl0wzHxm8gkNiLKVjCgEd8GCn5kn1qpqNG0gndNPHqJX+w0+U2KI8SyMwlxIZGLNJjv4gACUvcmNWxZvRg+TOW4+nKvVNwYwVKApLFdTJfEF8GdWQOCLKEJ+KncvB8iZHWQFpAYGWORhPlkFKCYsiwhCY1juSQCQfGpLHlvRERxxTaVIJ4mSaSUQrExBXwxpsGsHV1ZgMSsdrvkWpxAJUwVHQRhWSF7t1IlkZnbpCxUthZFb7qqNjuGo2rpsVJ1oU8FQSQxyHM3JkCu0hCsbjJUdjiSN97kA2vYUzqrwxcEER2aIKhHqALKw9mUX+dx3Bq3XLJ7OiPRFe45WU3UlfkSP2rzRWGlteMTDtK/63/ehuLzHvK/62/aqlFbyfkykS8hY3Ykn1JJ/evNTRSmlTW2BjZ1yjVnLi2VlMUi3K/eAy3FjsTtXjXcd+xd9LHuqsxkdTGAACxAVhmWNyRdbb38XwnxPNJ1wvREkYFxkR0y/cNKO7Ip/5Y3Y+YA39cXfDTTs7liySlnb4ndlI8vMmwCjtsoFgBVVpITtmR1PKeoSdV0uvnjA6rdFnvNH1AQzRrmqyq5uC6kfmb1V/9Ga6FHx1rohhOnJlV40GmJJZGaY2VRcmy37m3evoOoggmxWZUlFo4wrxqwVnQtcMRcZKwW97XAHc1z0nBIMlZNLGouSSy4yRyBi3Y/dvt4Tb0up2pzYnFeDzwfV5lnBZYIo40WRhiX6RJaTcWCnxAg2NlDdnBHuECLJGIAViVJIAwdiV3PoSU/w+9XNTIUKB7Hx/ZrHmJDYXVVRScz3UgbWNyAAbVtfDFK3Sco+rYFUhQCUwoSM77hXlOOJOQWO53FizKo8g5cT3LKFG99yAAASzMeyqo3LHyArTcv8AKxBWbUgZjdIrgrH7kjZ5ffsvZb7s3vgfAF0y/WNW8ZlC7tfGKIEeIIW7X83O59htWZ5l5k1c+qH9nTdOARYtKyXVnLE5RKw8RAsM9hudzTRisauRq/8AR8U6GHPX0kR6QvBHc6hfq7ooFw15LsjW+HwL27kSLb2+eaWCTVcUkl1kYUson6V/CDdUS48yAvn6b+lP+F8vRwsZDlLMxJaaQ5OSe5ue1/19Sa9Qxv8AXZGKEJ0Y1V/InNyQP83+lSnkcjsg4Y4tQ8d/t0Gkj/4rUN/Dp1v8hIT/ANQpjS3gmqMhnYqV+3ZRcEEhEjUHf5GmdTJSu9kUVNFApFFTRQBNFTRWARXLVFsCI/jYqifzuwRT8gzA/Ku1cpEJkhsuX20YtcjuwANuzWJDb9gCaaO2kZLSPoOi0q6eFIYrWRFVVJsSALbm177XJtXCfXFRdw0Y/GLSRj+bzUe5Cj3qIdOIUvaMN6kJGPfdFP8AreqM+rd2tHJGjHYEaoNv7I0bAn2sK9A4zvp+GsuUkDRrkcvDkYZD5kx38DHzdG3O5DWtWa4R9HraTQGOPpvqerNMfMOsjANH4sb3jRBviM1UmwvXbQaaRdPMsrw9LTz6nMA9GI3czZMQr5KOqLx+EBlZWztXmb6QYIMV1aOZB4g0jaSE2JNiq6hoJLe/THzPegBVw7i+c5jmiME6riUcMGIuxAW4AYeBm2J2tYnxW9rOdPNFOwCrK8Uc6gkrfPwSA7XsxuNsiWC+ZrXvHpOKQ2dS2PrdXQsuzIynsVbZ1JU+RNts9r+TSJOlqdTL9UIDK9kyzDXwklZTZB6t8V7XFiHnwp2h+VqmNuaWVh1lsHguSu4Z4DbqjBgD4cQ4tfdAPvGlToWLqb4FVsVNjc5BrEfJSD7/AKa3gusM0bZFXxdk6ijwSAAeJfL72JtcZKwFY1Y2iEkK7tDJ0lvv9ndGjJPtDIlz6qaXKvcaD9inxKZSUmX7uCvta8ctsT/hcqfYdT1rvauPFpl+q6gDZEjljtbu5UABDfchjj23Y28q7Le3i7+fz8/9a55FohRU0VMYiipooAiipooAiqg0EkkssqOipp9PJmXQOpZ1ayC5GBwuWdSCFKjsauE277DzPtVxk6HAnmNw8oXUMRYMDI6MoyNwCiYJkdhgD5VfCrdksr1RV4a+SIyBGVwgLKQTiIzbcfH49h7GlcnG+tJ0IPtWRgzyAomCkllCh9mYr4Qdxszb2rhzDy42hjVI9QAshGEARlC36YzkyZrRqVswIIIkIxXC4+Zcf4zL1Dp4AY3ieOLDFmmMijE9PY9MK0YRQCHIwuXNyKrGT5n15+GpdixdnZct8euoAx+yeOxW1/K4uxv8RvjuS+X9XHr21vgji07zQid1lP1ks7xqI4Vb7Q3ZQqR4L4VA3rZcI1LjRRO6OZ1jCMpBMhmWyMhvuSZUtVzlzj8TR6ZisjjT6ZemQrMjSMoXqDEEglAbXGQEkgIBuKMersJnPiHDpJmSWeR/CSTkI3Vb2scmdNNEykdk6jDe7tVXT6g5FGaN3VVYtHIsikEuO4AsRhv8x613k5ieWQEKmnbsvVASU+gAdHJ/wyD5Vy488jRqZbuwkhxZZH8JMqCxVtgrDwlgQRcbEXoyKMvubByR2oqaK4zoIoqaKAIotU0UARRU0UATRRRWmhVfU63oPDPa/RlVyLhbhleM+I+FbCUtkxCjHcgbixXDXQ5xSL+JHX9VI/rWxdOzGrVGz1OsVvHHIkinfwSsBbb7yyW/QUpn1rBh9mCQQQW17WB/lL7/ACpFJLCSzGGMqEVyemhexAIIUi7Lie480Yeld9NpksPCjFbKwWNFVicDkAfKxvsxG57kCur1foc3Av6MPqjq1VoXfLRzAKVwLxvfBmRnAyGnQEkki97WsKwnPf0U6nX6+XVR5oJMSyOsYKYoq2z6uDjw3uD50y4Fz/PChiV9KiJLqFAaKQtiJ5ALkSgX28hXTm7nfVtpVQPB09SuqRpFie6qj4eH7U7lXB3B3qxMRcl6TjGn1EcEBj6CrjlfTrnGGZyEJyJfKRypIPxfh7bPhnNWqhlZWJ1SsPBulxI0s5xtAJWO0coxXPBYQDhYs2X5b4ZBPIdU8s41Ky9ZTp4EILkufhWNza8huGJvfb0q9y9weTQTFk02pETPHMngdz1EaRXTFUBTOHVPa6hbpa/oAbWXinESrP0Y4UUFjcBnxAucAJDdrDYMF/LvWQ0XHZtRqdS94QVMcbgRyFS6BhkPtb2IxPyx9DWq1HNGul8MGh6eZKq+ocJvix/ujZjspOx8qy/CeDnTvqFbHPqoDiSw8MEAF2Krk1tybDxE2FqlldRKY1ciwdK7sGncPibqirhGGHZiCzMzDyJNh3AB3q1RRXG3Z01QUUUWoNCiii1ABXjTq75FBG6hioVZF6pta5wOxF7i17+Hsb2roK6Qa4LpViKF3UMpBjQpuTYhmIGO+1rkbAjatVCStdCbierEiNDHcu5WFtiDF1GWO8gaxVvtNlO59LAka3niWRlTR6YeOZXtawxwGSeIsuILJbwnIAEr2rAScekTRDFQJYyUMeLkdRJR02AxOUheMHAE5ZE38w24dxPUcUQNMuMgedUWCNQVSLoZmYTzIwu8osmzCykW8+vFGkQm7Zz5I0TjUTKkJeSExQOJEgsIzdHV8XAytG12QOWAXLK5Wvomg5Q0kMpmi08ayn/mWycCwFgzXKiwAsPLas1oeJHhsbmRAsSdJpbqVkwclBIp68qsAygFBbubDsGbQfSVw9xddQD/AIJh+6CqkzC8e4Jqy8sU5aKGSRmE2Ejvk8qn7LoZKXOLAB8AOodj5MuB6AQRmJPVSqOyCQRBUjUydJbF8ItyBYkdybtT6fn3Syo6yQzmM4ockQq2ZAAAzudyPLasNxvnHTwTSQ5O4TJGjnZY3QjcdmJlN7AEqpt3du9TnFtaHi67Hj61Y8onPV2AwsjXvsEKlyxJuLs9l7b1y4qxWExhCBbThWLFvtGmUBATu2ON737WqmmvM8ULCGUAKrKAulaxtsVM0pxI7brcEGrMGlZipdQipkUjDFzm17ySOfifxNtuBkxuxIx520iyTZeNFFFRKhRRRQAUUWorQCiiigCaKmilAiipooAQtrpCYYZMYofrAiaUP41TKUIbEDGxRPEL28N9jaruplMDpEJZY2MZdllZZ5EtlddrrkcVxsAftBkp2tJ6MZn6sYYMFkZygYAFcAjEjb+5JUHvuO9r9+FRwR+CAwA4I5WBUQkZHxALe6sRa3lvvvXWpKujncXfY85NaBIwHZlaHqspkLxXWXGSZsWxDr1c7EjwjHt5v9DxHTSyXidWazWZSbNfHLFvhexRb2Jtbe1fOYdfHIkUzuJMl6oAZE6QxLZxwTxfaMoJs2VzY2I7VoeD6mR5YI3Z5rS59Y9M2whfMEoFvcspVsRdJl9DTqbuqJtDduNqzYA9UOHtHJE8eYF8gkjKI2IAPgNj6kd6vafWCOEl8iFClMt3Kt8KG/d7+Hub7b3NWJuGIxLAsjHuyMVJ92A2Y/zA1Rg4eD1VCqwjeNUV/hGMKbiwsD4yNh+VVFKY4z1JVdBmbqkVt0uzL1GyHxHAMQReyoSbdQA50tk8rfjmmb8uowX/AOAWtnwrR9IM0iWYDeVnEhK3JtmQCFG21h/WsNw9bRL3ta4v3sSSL+4BArnzvSLYuzvRU0VyHQRRU0UARRU0UARXl3ABJIAAJJOwAHcn2r3XXhej609m+CII5H4nJbAH2XAsR5nD0NajG6Rw1HKfURpWGMzqyra6sqCOQqrFSCSz43B2Asv4r6M8vrOqzwyNH1AJQvxLk4BJBBV0DbFgjrcgHve6JeOy/wBq9MOBGUsYpPiurkZRqtzuRfJtipv6VpuAK31XpI2LQu0QJXLwo3guLi94jH5jvXXi8M5Zb2JNLwVZR0/rAdNTGMsk1BkkijcZx5yzsE3kKsmPZm8Oxrtrfo94Whyk0yljewBnZmt3sisS23oKq8W6+nLyLHlhIJwipJYtv1WjbErGJELhkZrXfLIG4Oj4hENRGrRp1VdQQcwBY2IODqyG4PcgmriCSPlSIHLT6FI7FSpdNKGBFzcFkd97qTkQRiLY73daXSz/AN4UgDG5Zeni7EXAvIrsB2BysdvIeXngnDzp8y6xRqbbhkvceuMUYAFz69/Km0OpR74MrW74kG36UAfO8bPMPTUan/WeQ/1r1Xqf+/1H/wCeT+h/rUV58/xM7I9Iiil2s5j00T4STIreY3JHzxBt+dXdNqkkXKNldT95SCP1FKUcWlbR0orws6nYMp+RB/8AO4/WulYKRRU0UARRU0UAcdLrY5BeN0ceqsG/W3au9qzc3K8WnjdtKHWZgVR7yPYn+UGw+Y9POsBxDR6iNz1iwbzykBbuP4iT5fvTUdePBHI2oyr7n2K1c9RMEVmN7KCbDufYe57Cvn/LXFp4SqySHB7FEKmUklrdx8Ive4yBvbbzreyN/dlwQOvpsri1h1o773sRe24JHeitkc2N4nXY7hgk0ukZgFadvE5yAUSNZRue6J4VHqFv5k0cPii1cAfp9Mly2SWQiSwuyuhs9wbE3IO4PYgdeYNP1Y+mrJ1QVZY3YAOQSQCL3PwsQd7Yk2Nq9QTmBcJWyYIzKiI9sVa3f1OajewFvYmm9jgPXCuExRhtHY9J16qAkkhgw6ouf42R/QmRtrbV34Xw/R6dsUAjPiQK4MakswLdONgqeNlBOAsbD2qBLlqdME73ldgCDZOmym5Bt/eMg9yPam7xzeTRW90f+j71143cdiPs9toVyDDJSDfwsyg/NQcW/MVW0Cs0RZGCl3d7lcrqWbHa47oFrjxJpY4Xyku0jRxKVTFYzI4jDAXZiQZL7m2w2G97n9kQ2AMakAAAEXFgABsdjYAVQwQcwcVy0rx5pJ1ZBBdFZQRa8tjkQwEYcXU97jY3skpd9IJ1ra3HS4COKJFWxj8Oe7bN8JOK/kF9aS6PRa+M9SfUoqLuwYhhbzv4QB+RrjzSuVHpYfh1w5OS37e/8GrtRSDhnOMU+peFQABfByw8drdlIB7XP5VoKiZKEoOpIi1FqmisFItRRU0ARauTtKmZgZVZ1xYMGsbXxOSm6kZMLi+x9gR2orU6MaTK2n5g1CSXlQubKC6wqdgDsFRyTZizfEoOXZd1rQcn8YMmonVgVySKRbqVLFR03Nj52WLYbC4F270nqdPrV0+pgmkYRoGaN2bYBZVsLk7AdVYt6tjn8yIyx0j6DPArqVcBlPcEXB9iD3FLOX1KwGG9jAzQg97Ku8R9z0mjPzNNgaXhMNXe+00e4/jjI3HqSsn6Riuw5zrFwqMG5UO/438bfqe3yFh7VVTV4ziNpUZjc9KOM3C72MhyYqo/EcQTt52q9Pw6Jzd40Y+rKpP+or1p9GkYtGioO9lUKL/IUAfPT/e6i/f6xP8A9Zt/8bV6pJx/T63+0dUNM0axCUGz4kZNFEzeRbu1/wA6pavhXEmN11UQ9lXD/sN64J/iZ6cMS4q5Lr++wz1HKulkdneFSzEljdxcnudm96S8z8ufZCPSqsQBye/gV/TKRjuRc7E+dKuYOE66FDI2oZ0AGWEjriT4fh2237+/lWRJud/96U78OCU0pc7r9Tq2iswW8dybXDoQO3cqSLb/AL19D5VnnVulKZXK3uzq+AUEbK7DxHzB8/Ks/wAu8pQ6iISPORc2KAKCD2tck+vpX0XSQhI1VSWCqACTckAbXPntQxfi80X8vf6HUUWoqaU84i1FqmigD4vqOMTubvNIT/O37A2FW+X+AfWnYdVY8Rc5Akn5dgd/etvr+QdO6gRjptfdryOSPPYva/ub/Kr/AArleDTg4Lckk5MbtbyFx5Cms9WXxkOHyaf2Rz4Ny+ItM0AmkdWuclYJje3wFSSL7HufP1qgeRYEOUk0zDv4nHl6sFv+dxWmhjxFtu57X/qTXsi+xrLPP9WabafZQHHn1CgQyrLhsWWTpuQdvtDi17+dl8dvK1Rq9aAwXUsIoZC+bsJJTJISgVXEKKUUqXAVWAIB3HY2NHw2KK/SjRL98VAv87V11GnV1KuLg9x/52N9708Z09kJ44tviO+H8a0WiBRnkWR/Gxkg1CM+57KYxZQSbACwuTuSSWEXO+ldgsbSuzdlWDUEnYnuUsNh3JAr5VzVwPXyRqmm1kwjQYiISFBb0NiAfQb2HYKBWM4R9HuteX/iRMidyVljybftkXON9/Fi1vwtXYpxrs5XCXg+0ce58DN0hFNCEmQvNJBJMg6bhioTTFmJuo+IoPO5pZxr6TIoFZ31/XuLR6fSwdKQn/7jTFyijtfwnfzIo4ToOjEE2vck2va5N9r72Ha53Nrnc0s1fMkwkKpo53AJGRuAd+48JFvzqPr76Lw+Gc+v9GOT6RJp5i40RsSDeOWUTMB2Dzvk77C1th/DW14c+pmWMzJGkbK/UikGUtsmxDWAQnHAnYb5eEbAN9NMWQMVZCRurEXHsbEiucukvIr5yDEHwhiEb+ZfOpTycvYfHDg+xTx3lVdQqqhSFQSWxijOWwtvsRa353rnrY9a1hpZoCg8JYrZ8l8LX2Zb3B7AfKmmg43DOzLDIrlPiAv+oJFiPcVeqZfnKOmuvKE/ANNqkDfW5UftjYDbve7Yr7bVePE4gcTLFf0zS/6XpJxzkpdTIXM0q3+6bOo/lBIxHtVXS/RtCpu8kjewCoP2JoKVil80pV9Eh/reqLmOSMF7LGrq1srX7ht9gx2H62pGdDxRmBM8Ki/kBb9Onc/rWm0elWKNY0FlUWAuTt8zXLiegE0RjLul/vI2Lfr5j2oJxnxft+qOsupVB43VbdyxC/uaNPq0f4HR/wCVlb9jWQ/9skvczuf8C3/W9O+Dcpw6Zs0zZ7EZMfI99gAKBpRxJak2/sMuIaPqxPHm6ZqRmhxZfdT5GsNxvkPVOAIZNMbEePp9CUgLjZ2QFXuNzfue/pWj4xrNcshGnhjePaxJBY7b3Ga2327Uz4ZNI0QMyCN97qCGHsRYm1/S9PGbj0Snh+VSbX77/YznA+D8UgbKPXLp1sgECL1ovCqgnBwqgm1yQLkk71qTxzX2h6n1eVo5VdmGSFlBYNhbZWaNmWzXFyd661n9RzLMJCqaKdgDYMbrf3+Ei3503rTEh8Op6X8/9NfrvpLERAbTSoD3kkZBEO/douo3l2xvv87Yjj/05sGYaeRGUbZxQu2LWfzmIEguFsbJ57bb6WJyVBIKkgXUkEi43BI2Nqqangmnkv1IIWv3yjQk/mRVFn8oi8Phifl3mw6ma0sqyySoshC9M9MhUGDNF4SSvitYFbFTetI7gC5IA9SbfvSTh8mjh1BggjRJTs2EVu29mcDt/pTHiXCYtQoWZA4BuL3Fj7EEEVGbUnZeMHClIVcw6catRFDNp7g3KtZzfyIsTa2/3T+W9ZeX6ONQASHiYgXCgsCfYXUAf6Ctpo+V9LEwZIUDA3BN2IPqMibGmtJZ0x+Ili1jevqj53wleIadSg02Y8s0U4/IqRcH3J7VrOFcTmwJ1cSQAWs2a2PlbG5IPpvvTel8+llafMGMKqAJkHchiWzbEFQDjgAbnbL1N97Ey5ef5Vf9+pbg1aOCUYEDv3BB9wdx+ddEcEAg3BAIPqD2pRr+H6g2ZJIS3wNeJwDG2xB+1N8b5AeoIuMjetpOGawBcphjZfBfEoQq2UkI2ar4gRcZbG43vtLyc9vwOm1o6nTAZmsGNgLKpLAFiSO5Vu1zt2qxSbT6OZSocB3zDdYNZVHhDqAxz8WF8bY3k8sQabopAAJubC52Fz62G1Y0agooopQCiiigAooooAKKmitAKKmigdEVNFFYBAgVfhUC+5sALn1Nu9TRRWmhRRRQYFFFFABRRRQAUUUUGBRRRQaFRU0UARU0UUAFQaKKAZFFFFYIFFFFABRRRQB//9k="/>
          <p:cNvSpPr>
            <a:spLocks noChangeAspect="1" noChangeArrowheads="1"/>
          </p:cNvSpPr>
          <p:nvPr/>
        </p:nvSpPr>
        <p:spPr bwMode="auto">
          <a:xfrm>
            <a:off x="307975" y="-13045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30" y="4221088"/>
            <a:ext cx="3494979" cy="219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353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8511"/>
            <a:ext cx="884485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6873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00608" y="269640"/>
            <a:ext cx="4572000" cy="3139321"/>
          </a:xfrm>
          <a:prstGeom prst="rect">
            <a:avLst/>
          </a:prstGeom>
        </p:spPr>
        <p:txBody>
          <a:bodyPr>
            <a:spAutoFit/>
          </a:bodyPr>
          <a:lstStyle/>
          <a:p>
            <a:pPr algn="r"/>
            <a:r>
              <a:rPr lang="es-MX" dirty="0">
                <a:solidFill>
                  <a:srgbClr val="D6862D">
                    <a:lumMod val="75000"/>
                  </a:srgbClr>
                </a:solidFill>
                <a:latin typeface="Comic Sans MS" pitchFamily="66" charset="0"/>
              </a:rPr>
              <a:t>Abuso sexual     =        Temor.</a:t>
            </a:r>
          </a:p>
          <a:p>
            <a:pPr algn="r"/>
            <a:r>
              <a:rPr lang="es-MX" dirty="0">
                <a:solidFill>
                  <a:srgbClr val="D6862D">
                    <a:lumMod val="75000"/>
                  </a:srgbClr>
                </a:solidFill>
                <a:latin typeface="Comic Sans MS" pitchFamily="66" charset="0"/>
              </a:rPr>
              <a:t>Culpa.</a:t>
            </a:r>
          </a:p>
          <a:p>
            <a:pPr algn="r"/>
            <a:r>
              <a:rPr lang="es-MX" dirty="0">
                <a:solidFill>
                  <a:srgbClr val="D6862D">
                    <a:lumMod val="75000"/>
                  </a:srgbClr>
                </a:solidFill>
                <a:latin typeface="Comic Sans MS" pitchFamily="66" charset="0"/>
              </a:rPr>
              <a:t>Desvalorización</a:t>
            </a:r>
          </a:p>
          <a:p>
            <a:pPr algn="r"/>
            <a:r>
              <a:rPr lang="es-MX" dirty="0">
                <a:solidFill>
                  <a:srgbClr val="D6862D">
                    <a:lumMod val="75000"/>
                  </a:srgbClr>
                </a:solidFill>
                <a:latin typeface="Comic Sans MS" pitchFamily="66" charset="0"/>
              </a:rPr>
              <a:t>Odio</a:t>
            </a:r>
          </a:p>
          <a:p>
            <a:pPr algn="r"/>
            <a:r>
              <a:rPr lang="es-MX" dirty="0">
                <a:solidFill>
                  <a:srgbClr val="D6862D">
                    <a:lumMod val="75000"/>
                  </a:srgbClr>
                </a:solidFill>
                <a:latin typeface="Comic Sans MS" pitchFamily="66" charset="0"/>
              </a:rPr>
              <a:t>Vergüenza</a:t>
            </a:r>
          </a:p>
          <a:p>
            <a:pPr algn="r"/>
            <a:r>
              <a:rPr lang="es-MX" dirty="0">
                <a:solidFill>
                  <a:srgbClr val="D6862D">
                    <a:lumMod val="75000"/>
                  </a:srgbClr>
                </a:solidFill>
                <a:latin typeface="Comic Sans MS" pitchFamily="66" charset="0"/>
              </a:rPr>
              <a:t>Depresión</a:t>
            </a:r>
          </a:p>
          <a:p>
            <a:pPr algn="r"/>
            <a:r>
              <a:rPr lang="es-MX" dirty="0">
                <a:solidFill>
                  <a:srgbClr val="D6862D">
                    <a:lumMod val="75000"/>
                  </a:srgbClr>
                </a:solidFill>
                <a:latin typeface="Comic Sans MS" pitchFamily="66" charset="0"/>
              </a:rPr>
              <a:t>Asco</a:t>
            </a:r>
          </a:p>
          <a:p>
            <a:pPr algn="r"/>
            <a:r>
              <a:rPr lang="es-MX" dirty="0">
                <a:solidFill>
                  <a:srgbClr val="D6862D">
                    <a:lumMod val="75000"/>
                  </a:srgbClr>
                </a:solidFill>
                <a:latin typeface="Comic Sans MS" pitchFamily="66" charset="0"/>
              </a:rPr>
              <a:t>Desconfianza</a:t>
            </a:r>
          </a:p>
          <a:p>
            <a:pPr algn="r"/>
            <a:r>
              <a:rPr lang="es-MX" dirty="0">
                <a:solidFill>
                  <a:srgbClr val="D6862D">
                    <a:lumMod val="75000"/>
                  </a:srgbClr>
                </a:solidFill>
                <a:latin typeface="Comic Sans MS" pitchFamily="66" charset="0"/>
              </a:rPr>
              <a:t>Aislamiento</a:t>
            </a:r>
          </a:p>
          <a:p>
            <a:pPr algn="r"/>
            <a:r>
              <a:rPr lang="es-MX" dirty="0">
                <a:solidFill>
                  <a:srgbClr val="D6862D">
                    <a:lumMod val="75000"/>
                  </a:srgbClr>
                </a:solidFill>
                <a:latin typeface="Comic Sans MS" pitchFamily="66" charset="0"/>
              </a:rPr>
              <a:t>Marginalidad</a:t>
            </a:r>
          </a:p>
          <a:p>
            <a:pPr algn="r"/>
            <a:r>
              <a:rPr lang="es-MX" dirty="0">
                <a:solidFill>
                  <a:srgbClr val="D6862D">
                    <a:lumMod val="75000"/>
                  </a:srgbClr>
                </a:solidFill>
                <a:latin typeface="Comic Sans MS" pitchFamily="66" charset="0"/>
              </a:rPr>
              <a:t>Ansiedad</a:t>
            </a:r>
          </a:p>
        </p:txBody>
      </p:sp>
      <p:pic>
        <p:nvPicPr>
          <p:cNvPr id="8194" name="Picture 2" descr="http://2.bp.blogspot.com/-0cdlEUPbU5s/UA6uYsMaagI/AAAAAAAAADs/2wnZ78OYa30/s1600/Como+vencer+el+temor+a+emp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39138"/>
            <a:ext cx="2693880" cy="217194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BDAAkGBwgHBgkIBwgKCgkLDRYPDQwMDRsUFRAWIB0iIiAdHx8kKDQsJCYxJx8fLT0tMTU3Ojo6Iys/RD84QzQ5Ojf/2wBDAQoKCg0MDRoPDxo3JR8lNzc3Nzc3Nzc3Nzc3Nzc3Nzc3Nzc3Nzc3Nzc3Nzc3Nzc3Nzc3Nzc3Nzc3Nzc3Nzc3Nzf/wAARCADAAQcDASIAAhEBAxEB/8QAGwABAAMBAQEBAAAAAAAAAAAAAAQFBgMCBwH/xABBEAABAwIEBAQCBgcHBQEAAAABAAIDBBEFEiExBhNBUSIyYXEUgSNCUmKRoQczU3LB0eEVJDRjkpOxFiVUgvHw/8QAGQEBAAMBAQAAAAAAAAAAAAAAAAIDBAEF/8QAIhEBAQACAgIDAAMBAAAAAAAAAAECEQMhBDESIkETMlFh/9oADAMBAAIRAxEAPwC3REQEREBERAREQEReZJGxRvkkNmMaXOPogqeJccjwOk5gAdUvFomHb3PovmVTPNiFQ6Sokc+WW75HEaKZxPiEmKYi6Z4ORp+jA6NUeCNsdNeZwbndr3d6+yjVmOKBIMpDQQGgaAdP6qVTTOiIdq3TKCXXBHrZT4qJtTUtAiNra5NLnuV7rqWmpXHzMcPMQ3RyjtPXavfhz5y7JmzkXtbcehUKenmpyGytyehOpV7T8trQ9jxG0bA6C/ZR8ShbUnmQMcXAai9/mE2aVDSbBm9+pXVruWPC4E9COnyXh8bo3EOuXD8l5e062zED6uwPzUkLHTnlrLwWzElpuNyu1O8CFscjT2JC4xPIDXnKT0G9l+Oc8ZWQmzbku9SiOm64U4pGcYfiUuZosyCdx106OW1G26+Iue+NzHkACwvlOy+lcF407EaR1NOQZogCNLXC7ssaVERdREREBERAREQEREBERAREQEREBERAREQFTcV1ZpsIkYzzT+C/YdVckLNcbROmgo42nUyO/wCFy+ksZusDLGbHW7dQAN/f8VYR07g+FrmeJjfK0XU19NG2UENaGZAxth0vufdSaOlkqJyAHBo2Lf4Km5NOOO0ZlFLzjkLmm/mad1Llp5ImgPic9p8wJ6e61mH4Icl3xnLbqdT81bSYXCxrbsDgLaen8VVc4u/hfKZqR9PJz6dhcNnN7D+K4VNnuEsTA158wYSAR7d19eqMOo44muZShrdnNHbuqmr4ZpOYZomkAjQ9vl2SckcvDXyuSnfI4+bTXK7dRnQFhJyl3QE9V9HqOHgXZw31d0v6hQanAqfUucAT6qc5YjeC6YMRluW7bO1sBsvxgAAadQ0D8StFiGGCAEBun5/NVj6W13htr6A+ysmcqrLCxBe0XeCPMVouB6kQ49A1xsH3YPW4VNIy4aNdl0wyf4bEaWoBty3tPyUors6fYUX41wc0OB0IuF+qaoREQEREBERAREQEREBERAREQEREBERAWf4rOY07LXsS4+y0G5Cy/FE+SVuYWu6w9gFDPLU0s4sbbtBysEpN2uIYY2DoQBufmtFwtRNlDpRcgGw07LDMlcH3uc79SL2sF9L4PyNw1oG997brPydRs4rur2GjZo6QkkHodApL2nIeWATbUhcTOxrRmdYHQeq/ZLkeO7G/ZBWfa/XaDVSRxkx1FQwXA63+S5tEmXI2dj4ztlN7LxNNRMmty8192tbdV9WcPE4e0y0xG4dcArlWTGFc2I3BkdYdLqmnMD3kOc+1tPDdWL+S83hBeQNCo7XRskvPHK1v2gLgJHb1FTW0rRGJGOD4j27qs+FDn2eBlGtgrvEohHKXQvGR4uHDyv8Acd1XE6kEaHcdlowZs52pcWpeTFnGmugVNl1JHTT81puIBeiBA6hUBt47DW1wrsfTLnH0vhaqdV4LA9/maMpVssxwHNnoJoC67mHMBfotPdXKMpqiIiIiIiAiIgIiICIiAiIgIiICIiAiIg70MImlAKgcaYOHUBmjjGdlnC/XuFd4OwB2c7r94gYJaN17gjqFl5b9mvh6xr4vG0OqI4xqSdW282q+ncL00sUJklsTJ9W9sqxfCtI08XvgmOZjIzkv79F9J5oa+zbeHfSwsq+XJo4sf1OiiyglthcWJd/BenUwliGaTK3ayqpMVo4w4vqm2YbWDtl7l4hw6ipxJPKXXGjdyVVInctJYhDf1EbA5uuV26rql/xBd9D9JEbPjIuDdQ2cZ0E9VFkjdcnUj/hWVPUw1OIVJi8TXNBdbS9uiWWOzK1GihbLTDlgNOx02PZRquOWCSJxjGQjK6w6KXSVMYrK3X6IRse70N9bLniGI05cWuIOVxIHcdEk2lv/AFmq+IRSkRDI12uUlVxbrqVLxnEqWQhzZA0jo7c+ip3YnTa+I6d1oxlUZWJOIxc2jLRrosq+4EhNgWs1/FauOVtRG4MI9NeixVRM419RAL2zWurMds+bTcM1stBPHO2+U6OHcL6FBPHUx8yI6HUhYDCIg6my3vcae60fD8ro5TET4SF3DKy6qPJhLjtoERFcziIiAiIgIiICIiAiIgIiICIiAiIUFrhmhY3uLrpjLL0zrk2I2X5RjLWwsGwjClYzETA4DbKsPJd5Wt3Hj9ZHy/Cg6n4ybvdxIaFq6z4/PIKdjHsdoe5VJT0ebHqGpNmnmuG2p0K3MRaIxcEEX2GyhbutOOPx6YSo4flzGcygC1y23lJVNimG1DJWvmnaI22cfCbOI7+q1GMV1fNVmnw+gkEbDaSpLbhg6lrfrFZXGaOdskJEmITyh7zLLM3R7B5QB0I1urMYjkn4RhEFY4z09Zepbqbixb62WmwHB5qZ7mueclyWtv8AiVlMLMdPXRfBPkLtrvbo6+4Povo+GOIs07kaX3Hoo2rJjpUMLYKiss4C3muPRY3Ew+pldHSzMEbL3eTYKy4yqXw1NSxpNpN7eiyeC1LBU3qI3ysB8LAdCfveinjIryz1dJzOHqmpgz/ENLDqxxbuuf8A0+yMuf8AEGTLvlAOqveIhV1OHskElS+UtBDIxkZBY6gDqC2yzzGvhLHZpXWuHA7x9rFTU3GS+iCndDMADm1tp1Kzz4zJjM+mpkWtjeZGsc5p5hPisPzVVgdEavHqrc5ZCpS9VzLGVe0NOYYGkjbUWVnhTLVjgNhr+KkVFGYac7WA9ui54R/j3t+0zRV4XeRyz44LxECLWwiIiAiIgIiICIiAiIgIiICIiAiL9AuQAguMLBlrXPtcMs0FWeMNDqcqpoZX08bMkZN3EuPa6sJpDLEA62qwXu16GPqMhXRGCvpCzTNMLei0tOXElsTBmN7uJ8o7rOY450VZTOf5WzN/C600TfAQdc26qnTVn6mnFlQyKVwMhGmskjgLgdlDxSVtSLxnmEjqdD810xRuf6lwNAbKvgow4gOPhvt2XfnfSMx/UeDDmOkY8uyPaQAI+ytqZ7mSsaTcMFr9yu8NOGx/Rj5gLjO3k6n1UanLti+Lw2WoLtnEn5lY6nMlJVB4Hgcevfsthjjs8gI6G6pZIWuF3DQ6rRh6UcmPbQ0OMukhbG6IWA97rlUZJgcgY2/2hYE/JVtG0AAD5aq0zWZlIy3FiOhXPVd3tXPgERIBdfcg9f6LjwY0N4grW6C7r2+S7z+YDoNB6LjwkS3iKpIGmmvyU/xGY9tlihBZI1zQdDrZZ6hn5eJRO0tex9lp8RhdI05RusnU0stHKHOb4Q6+ZQwv2OTHeNaw76L8XKneJIWOBuCN11W6PNs0IiI4IiICIiAiIgIiICIiAidUsbXsbIFrqbQ0xc8Pft0UJtTFH4nEW91Ooq34hpfH5Gjoq+TP44reLD5ZLg8uOJrbAa9eq4yaRbD5dFTVOIEuaC7UHr0VhSTc4tY8Xa781hlehcdRkeOK1sbLglr4nZspG9tbrb0cjJ6eKYHSWNr2+xF18t/ShUcrEZYmuzEd+1luOBar4rhnDXnU8hrT8tEuHW08svUaZlI2WMiw7lVdeYaUaAX2sFZyVGSOzegVDPTy4hVtjFxGTd7h9nsl1THq7qZh0r3Usk78wiAu23UrjJIyrhJdo7U2CspeVHA2nFgwWGUduyix8pwDuWW2ucjuwXLEpf188xxhhrCHG7DqFS1U4ax1vqmxW640pYGtMrWAAnwgHr6rC1ohkpXmJzXFztLd+qtw9K87t3w2YSWsr0szRAkKp4cpWhhDvPdaKVjXQaHVqjle0sJFFVjKbBcuCxmxuqeTcZg330X7XOu5wUfgGZv9tyk6szn+V1Of1ctkr6g+LmNHhAsdlVYxQ82B1m7BXhsJSzcEAg915qYc8bh0IVTn6x2DVQa11PIbZT4bq3VNi+GPhcZmAi3qouGVNU3O58nhBsAditnDluarDzceruNHdFHpKuOpabGzx5m9lIVzOIiICIiAiIgIiICkUVHPWyBkLb9z2UcakAdVrsLDaKmaGAZjqSuybGU4hwjFsPg58MYliHmazzAd1SUGNuezxSAi9rkWF+xHQr61BWxVF4pQAT36r53x9wv8DK/F8KiFiLzwAaSDuPUKenY4SYVBjtG99HIYqtmpZm0J7KywKjdRYbDHKPHlzP63PZYzC8SfQyR1cD3OppCNerT1BW+iOenEh66ALJ5PrTX407tZ3GpBFWB7LgE6hXmDSCQMd6Kgx5oc8WB1KssHk5NO0k2sFj9N2c6YL9K4/wC/S5frtFlpf0U1Zfw+adxu+mlLD7FZrj6Rs+LsmeC5lruDe19VrOHYKDDX0LsLZlpKmIteb3u8ahxPey0XC3i2zXKTk1WxeC+1ijpGwgNY3xXvde6Y5gdjdQcaq30NLJURxOeYxfI363oqMIs93TxVSOc/xNOq8lzoYjMQbDcdlz4eqqjiHCxiUUDGRlzg6F58TS36vopOK0M7ITGKWbMGhxMbs4y9/dTm3Zlj6Zbix1RVRWY76NxudOixxiMbvE0bW00/JbmoeckkRjmdbcmI6FZfEgyKPnva5sbvFmcNLKeFm/TmWLjQ1XIkzMNrfmrqtmLYG1UZGV29+qz+DSCpl5piDINm38zvX2WixdrYsCABGslx7WUc5u9O43UUGITl+Z4tbXZP0csAxCYuGpOnrdV9bIOS7KbEmwCk8GVBZxBHFfwuBt6kaqyYX4qcs/s+vyC0cUnW1ifZdIngsudSvxtp6Q26Ov8AioschY/KTpdZ70sndRccAdA8EC9tlhJp3M8Lbm5Iyjut9i7A6Ikb2WBrS6KZ7rAFurSrOHPWSPLjvBJo2uhkbKSQ/q1u/uVpmuDmtI6hZOneTI7XwuGvc/1urvBKozROjefGwrfXn2LJERcREREBERAREQdaRodUMB6kLWPbYWCy1AL1cY+8tbM1xYcm6ngK+VxYS5hNwrQZa6h8QzC1nBUkFbFNKYZNJG3JG1wp2HSCCd0ebwHWxVl0Pm2O4WMBxksyH+za52rQNI3nYrYuv8I0NI0NvewVlxFQwVVG5szQbHMLjY3VZJ9HCBlJFrXB2WDy7qyN3izc2zmINMjsriQQ7S4U6MmOjABAOVcagB04ufY3uutUQyntYXssbdYx1c1lRiYZMbiWN8YHckaLxw5WyswSopHOvJh9QC3uG3/kofEc7oTDURaGOcOFl7oy1mMVJYPoqykzgeoW/jm+PTBy9csfVcDq/iY45Nw4aexVi+EOJBsbnW4WG4IxN0cz6GV3kF4z6Ldc0WDu/ZZNaX32yL463AsWmrcKe4RPaWuhJ8BJ3dbutVTcYYfNFK8E2bYDM2ziOpK5TQt5lyzORoTa6rMTo6Fz/DTsY61jl6n1C7Mk7x4ZWbfmKcZUcVPMI6d8xdIbHLbpuvmmLTzYjDBHMHRxMLi6MbOJN1q6yGMeAOjBGpAb+Soq2ENDizyk6qUvaWXHhj6QaOQwvGUABosp2MVmalhp2uJG6rr5HD1KiYjVuaMwuXu0jHr39lKY7rPnnqOFQ/mylrfLHp/7dV6wp7qLEaWqaSOXM11/S+v/ACu9JRlsTRa5tqe56qdT0Gd+Va/j9dMdy3l8n1igkvzI26tcA4W7HULhWRlj7htiuHDchfFCXaOEeU/LRWNcHOaV53JPxvxu+0CqdnpyT5gsLXXFTZw819VsXPdZzTtfQLM4xAWuDi3xXso4XWSeU3irIXCJrMx8uhXfh+stirmX8Lyq3EnyMyZLeMK14Yw4uk+Kk0DDp6lenj9o8zOarVk6og2RFYiIgIiICIiCbgzM+JQj1utpE0WN7LI8NtzYmD9lpK080jxlZELuIVmIruIOHW17DNTScqobq17d1k48fqcPqfhcXjdHKzQSNHmHqtmYawu8c2W50sVX4lwy2vjzSS5n9Cd1K/8AHY51GKw1tAxsLg90jgBY6qPVNGSxF9NrqqpcHOD10sLnEkgHfYKbWSPyi1svRvVeX5WXyzepwYfHFVua1s2m19B2XbE2g0zXM0NtVFLrzZ7CxNj6KTUOD6V7L310VEX5PnnEoz0MpI0a4fiueAzieGke91nROMLj2BClY3FzKapj6kae91S8OyXlqKXYyMzN/eBuvR4O8dPO8m6zlaFs0tFUR1UOkkTtfvW3C+h4disNfTxTwOsx467g9QfVfPKhwlhbVN0ZIAH/AHX9fxXPB8XlwatLsrnU0jhzWdbdx/8AtVTyYaq7HOZR9fhqYoy0yE3/ACKiYpWNew5GEnqC3T8VywyeCqayTPdjtWm3mC6YxLC2nDIrgeo6qrWlkv8ArK11Q9hPhb30G11RVNRzRlI26rR1UQla8i7gPq39Fl8TYI3EEFx3sNFLHt3PLSrrHtL9DYN6qJSQvra1rnDQkNYD0A1P4rpIwyA3/VgjUHzu7BWmC0/96lBGsLLuPdzlr4sGDlz3U2npQZNiAB0VxR0QBBy+q8UMF3Eq7gjAafZXyKa74R9HK0faJIV1UNzMKrWR8vkuA1BF/S6tH6sFyCOq87yMdZPQ4ct4qCtGUgOF9fmqbFoc0bTcucRc3WgrmZX3PQ7qhrW8yMsuTbVyyz20zuM4I2TyBsg8LTutHDIyOnDItPULPSANlJA8N1Lw+sDJRTy6ZvKV6PBl+PP58WnjN2A9wvS8xjKwAbWXpWsoiIgIiICIiC54WZesmd2jWqp2NaM77a9Ss5wi28tT+6FozRNqQDKTbsFOeh4xGmhroGs5vLIIcC1yocWifR02ajrX89gPgBvop89BTRyucc3LGwudVGrjHBRvcGBulg3qbqVupt2Td0z1NJNO8TVDy+UjxOK9VRLm7i4SHIG2cdtbBcpyGtvbTuvFzu8rXs4TWMiumbYuIsCNR6rwZTlc24Ol7X2Xqrccm4NtlC5/Ya9QkdzUuINBmfsQT0KyRc7DsZbKNA2TX907rWV3incR1udFmccjzlsw1uLGwXocHpg8juyrqGcUlZJC4gw1JL2X18XUKPWUtx/d3hrd8j9W/wBFAildWYa3W08B0PXRSKatZPHqC2X67VosmUZflZUvB+I6/AzypITLTknwXuG+xV/JxvQ1EQAp5721BIv+Kyb3AbLneIm7mh3uFTeGVdjzWNM3iuMktp6ORxItbMFWVFZNUvLqlzWD9lHqB7nr8lBY/NpHZo2LWi111Do2Pa0+OR5ysB6KeHFji5ly2pkYtEaktGVvhibbcq2wam+Gw5z3eeZ2ZxKiVEVxExty1gzH3VuQeVSwfWcLkdldNKas8PitHmtqdlZsaQxrfrPIaB3XGmjADW+ykZg2qjZe3LY6S/5BKbTKh4DQxoucwJPYA2UsaMIdsosYtRSOdq+VpPsAdFIp/wBWMoNisPkzts8fvFCrmizr+6z80Z5UhtYHYd1pquLM0+LW6o6ptwQ3a6xfrbPXTIVTAHm2utlHmJcwPGj2Hp2VhUxhunUBQnDI4tOzuq0cWWmflx3Gpw+sD6Olc/eW7bqwWZq5RDh1I1jtWkuFlfUE/wATSsk62sVt/HnXqpCIiOCIiAvwrpy5P2b/APSV+GN43Y8e7Sg0vB0JyTy9DYLR1MghgN9PVVvC8ZZhkZt5rlWz2hwIcLgqcFHLWQj6R+Z56AKjxrEWzFkEbXguJc64tt0WzbSwt1EbfeyyvEjviMSjbDCbRt1eGqvyMtcdW8E3nFSx1mAAC57qPO4OcWuNsw+qpj4JGsF43kb3ylRDFK2QDkutb7JXkvYukCraA0m2w7qoc/K8g9dir6uheWAiFzXZdww6rPTRzAuHKkv+4VbghlVbUm8gPqqKqBfFKzqwm34rQTQzPlvyJQD9wqkqKaobWvb8PNld/lnr8lu4GHyPxWYfJyalzD5X7+pXqojdHOXsNgTfReJ6WpZICKaa7HaWjPT5Kw+GnljBFPLci/6t38lcyo8c5O66NcDc3C5OpagH/Dzf7bv5I2Co/wDGm/2z/Jd2O0k4jjvv2UjBorzuqZTd4HXoq74epkf/AIebT/Ld/JXEEE8NG4mCXX7hXduJkVS+ZzWtuczgPz1V8xwdiMdtQwf/ABUWC08/MjJglsNfIVc0rJvinu5MvT6hUo40NM+8jQOqPlBxSoaD5I2MHzJXLD2yukuY5AAPslR4ua7F68mN9s8dvCexUhqoWZ43ndjWBrb+g1XqmFoGi+hXrK8U7I2scLjXReaZr+W1uR1rdlh8uNfjX2/KhuZhP5Kmq2ENcC0b9FfSMfbRrrj0VbVwvOYBjtdfKV59bMKxVc20jrDWyq5Wnwu/JaPEKWYOceU+5+4VT1FPKW35MuunkKswdzk05MjkrI2RMfYtv+C0mD0rqSnMb3l2txdZyiE1PUteYZg2+vgO34LbiCTlMkDHFr9bBp0/+r0OPLp5vLjquaL1y5P2b9fulfvLk/Zv/wBJUlLwi98uT9m//SU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924944"/>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descr="data:image/jpeg;base64,/9j/4AAQSkZJRgABAQAAAQABAAD/2wCEAAkGBhQSERQUEhQWFBUVFBQUGBQVFRcUFBUVFRAVFRQWGBUXHCYeFxojGhQUHy8gJCcpLCwsFR4xNTAqNSYrLCkBCQoKDgwOGg8PGikkHB8pLCkpLCwsKSksKSwsLCwpKSwpKSksLCksLCkpLSwpLCkpKSksLCwsLCksKSwpKSksLP/AABEIARMAtwMBIgACEQEDEQH/xAAcAAACAgMBAQAAAAAAAAAAAAAAAQQFAgMGBwj/xAA9EAABAwIDBQUGBQMDBQEAAAABAAIRAwQSITEFBkFRYRMicYGhBzKRscHwI0Jy0eEUUqIzYvEWNENzkhX/xAAZAQEAAwEBAAAAAAAAAAAAAAAAAgMEAQX/xAAiEQEBAAICAwACAwEAAAAAAAAAAQIRAyEEEjFBURMiYTL/2gAMAwEAAhEDEQA/APcE0k0CQEICATSTQJCEIGhJCATKxLkhUQZFNJCBhCAhAIQhAihBQgE0k0AhCECTSTQJAQgIBNJCAWFWu1oLnODQNSTAHmVze++/1DZtOX9+q4HBSac3HmT+VvVeAb0b8Xe0HHtnxT4UWS2kNdR+Y56lc27I9b3n9udpbuLLdrrl4kYh3aQIOmI5u45tBC802z7bNo1icFRtBs5CkwTGkF759AFxho81i22XEtJl5vNd1jNS5ruzJk1XjM65AwFHbtq4BkV6wI4itUn44up+KybbFbBYToPPgubjvrVrs32lbRoZMu6sZSHkVRl1qAkeRzXf7t+31wOG8p42x/qURDp6sJgjqD5Lyd9nBjy6LR2BBICdOafWu7u9lte08dvVa/ISzR7J4OYcwVbyvjuxv6tB4fSqPpvBkPY4tOR6ajoZC969m/tYbeYaF1DK/wCV2jKuWgk5PyOWnJd25p6WhIJqSJFCChAJpJoBCEIEmkmgSAhAQC5zfne5mz7Z1QwajpbTZ/c6NSOQ4roatQNBJyABJPQar5t363oftC7cSfw2ktpM4Bk6nmSRPmo5VLGbqiurird1n1KjnVHuMlxJPkOQHJTm7vPA934hdNsDYLWMBObir1tCcllz5e+no8fj7m685bsgkyWkDTT5LTX2cGkhs/LKOq9QZZgjQfBR6u61JxmPjw8lGcyeXjddPNmWTm6DXwk5cCpTbWBhj1nh5K+2pus5jpaMU8j9FGs93qtR0AYT1Cn77U/x2dKB9qB72RMxln66LTVsBqB4jh4r0K13IY3Op3j1nLnGa2VNg0wT3eEaKu82lk8e15u3ZuIwFqutmvpGeWeXA/Qr0huzmMHdbHVR7mxa73guTn7L4vX+us9kvtFN00WtwR2rG/hvkzVaBoZ1eBrz1Xpy+Vb+g60uGvpEthwe0iRBBX0VuPvQL+0ZWEB47tRoOj25HyOo6FbMMtvPzx9a6AoQUKxWE0k0AhCECTSTQJAQgIOG9r+3jb2JYwkPru7MEf2wS/wyHqvG92LDHUxETx+C7L23XOO8o05yp05jXN7uXDQKi3WpfL7Co5LqVq4Md5R1FqyYhTqdHOOKi0G95W9FkLFHrfGn+mWTbccSpbE3MCnpH2Rhajgsm0uS29mDqjslHTm0eq0qHXo5KxezzUatT45qNicqpq0dVCqU1bvGqiXFGAqas+uU3ksw+nPEKd7Ht5HW96KLjFOv3CCYAeM2OHCdR1nwW+8pd0zpC4p9U0aweww5jg8Ea5GfotvBl1p5nlYd7fVqFF2ZddrRp1P72Nflp3mg/VSluecE0k0AhCECTSTQJCEIPCfag+dp1NMmsb/h/JWrd6lE8/vRbfaVTI2pVxaOFNwPIFoH0WWw7ecxMHJZuX43eP8AV5SZBBVlTKguEQpNNxOiyfHpVI7dZCrKxbQ5rN7CMwpyWo9NLqsFZ9pmsKoxCQsqdMkaqN+jB1Q81rq14Czfb56rRdW2GOqjZU5pHbUWm5PdWTmFpWq5fkqk1TtF3cPULhLwd/z+a7raDSW5BcZtFvf5R+y0+P8AXn+U+jNxKgds61I07FnyzV8qDcGpi2baHnQpn/FX69CPMoTSTXXAhCECTSTQJAQVHu9oU6UdpUYychicGz4Sh9eP+1+lhv2OjJ9EZ8yHOHpkte7FTE3LlKu/bHah7aFdkODcTHFpkAOgtmPAqg3ScMwOQ/ZZ+Vt8dfVS1ubjAC0194CwdykSOcj5KX/SYiC7QfcqPb700i99OlSdVLAS4jC1uXAFxGI5cJVWMjXll0rhv41jsNZjm9SFfbP3go12zScHDkOHiqO/3xtRUdRrURiDWOjFTfiDzlhgy4jiOC0RQpV5pRRedWkQ105jvNkSpZf1cwy9nZ0KAIQ+lhbPEKtoX7iMIBa45F35R1nj4KXU/Dpw0YpGZJ7x6qm39rNXbGjcNecWgjPoVVbT3nt2vwOeAeHFV11WPeGIU26mTJ6wBwVZY2dpUD3Fr3hvvPcA2JOuZGXoExvt0Zddxcf9VUCfeAHUx81nUuWP90gqot7/AGa1xY10EPNItwy7GCJ4EkZ+9oeBW7+io1JNGrLmnMTmD1bqPNcz445hybb8C4Lah/GdHM/M/su+psOHPVcPSoGpdtZqX1Wt5+8+CpcM7UeRen0RuhYGjY21M6to0wfHCCfUlXCwpsgAcgB8Mlmt8eYE0k10CEIQJNJNAivNd+nPdfNbAwYGnPPI6xyzlelFcpvlsvEWVR+UFp+h+Kr5JuNPi5Scnblq+7lNzCDxbw0z0PiqXdC1LO1DtW1C34K1fePNdlJhEZ4ieOXNZbMpw6uOIqk/FoKyy7j0M8dWWrYMlsc1lb7JpxBYCtluyVMDExn5Qv6VJ3ctmuxCk0HnC1X9NgHcbEdPkFZ1gVXbSuxSbJ+yuWWrMNRAtaDj3sw7SJyI4FbLpj28fJZWlySNIP1Kd2ThVdwXTLdVFanDpzP0Uy3tabmw4Yp9VGNfPTjmra2Y17ZaoYywuqg0t0rZpD6bAHAzLdZ6hRv/AMCm2p2gEO5jXz5q8ZI1+KxqU5UssrYrmEiuq01zW7Vm5m0H1GhrjRJLQ8EtxO910AjRdRdZKstK/ZVazg0mXMBjhLFzDKyVHPCZWRbbc3ruw3OqR0pNDdOp/dd7ujtF9e0pVKnvOBkkQTBIBI55LzwWTrh4YwSTEcNdSV6ps+yFGkym3RjQ34BbOHd7rL5eOGOMknaQmkmtLzwhCECTSTQIqNtGlipPbEy0iOsZKShHZdXbxq2qGlXxvaYkifFT7RwFzcjmWO8izL5Lqt6LJrXh2EQ7oNRr8VxNzXwX3SpSHT3Xfz6LJ666erly/wAmMydNaOyUtr5UO3GS3NUZ0VtqvyyXF3VY17szlTpaci6NT4LrrhxwQufuKrKQwggu952kyXfzCW7uk8OptL2XUpTrIPEGc1Y1qVPCc4yXLWtxnoBJPjPRb33NTMmA3nOaldSOe+7tqrPaCSch0ErZRcaVRhEhr9R1VbeXRBBywyAAPD5qzpXAq0tRIAI8R9wqL0u9pku6sRKihyytnzT8FoUMr2T40XeZUCwqN/HxHWoBHRrG/UqTtGrhWO4ex23T3EyfxHOdywiBA65qXHLfivLOY2W/h3e5OzQ2kakZvMA/7R/MrplroUQxoa0QGgAAcANFsXo44+s08jkz98rkE0k1JAIQhAk0k0CQEICDTc2rajS14kFcJ7Q9gU6VOhWY2Cyrhc7U4XtIz5gEBegqm3w2aK9nWZEnAXj9TO8Pko2J45WOL2TdS0ZzEieatCMiVyW790cMjOOemmvRdBSuSZnT6LLZ29CXobeu8FIQO86AI10VXbbODmhz8iR9OusT6K1v2hz6emTZ15hQru4n3fj+w+qSRZj2jVKNPDgM+WXmtPYtg94lvGRw04INFp98T45pvo0gPeA8yPkpXFd6YFVoUnMwAmBn5qEbAtcXUzwzAJ7w/dZ16YGdMz4feaLSu8Olw/aOqqyx0nlhjrpa7Ar42uHJbgInXiouyamF7yOIn1IPosLvaIa50xBGv8KmzdU71FHvRtGAQBnGX35L0b2U7HFKwpVJl1UF/gC4kBeO7XeXd7Uy6OOcmIX0Lu9aGla29MiCyjTaRycGCfWVt4cZI87nytqwQgoWhmCaSaAQhCBJpJoEgIQEAk4JoQeI7SoG0uKlAmGtc6I1LSQ5h6wD6KZb7YYTEzGvCBMD76LqPaVui64aLij/AKlJpxtzl7B3hHUZ+MryWrcRTLgMJJb58/kqcse2rj5Ond1L0ucGh4IAz/2jr1U5liSJkEagrzWx2s6Wg90AST+6v9m72uGIEy0DSdM8tOiruFi/HklXO0tgVXiGPwyuMrbq3ONwxOIBkuzyk5f8Lorbe/G+BibnlJknOPIKdfbRxlhJywguGkHOJjLouTcT1M1VsHYNTDLqhJ4T6q4Fq5gAc4aR45KpuNvtpOacWTszmMlQ7S3idUeXSctIcBA4ZHzVfrlXbnjhNOxs71jHOBILS0CeRkgyuY23dQ906B2vMEdPvJUz9rYCQ2ZMZzIJ14KBc3TnEuJ94z8Dl81PDhsvanPm3NR0u49n/UX1vSOnal7v005f64QPNfRYXhXs52eaFanWqZFzh5Mdl9V7m106K/jsu9M3LjZrZlCEK1SE0k0AhCECTSTQJAQgIBNYudCwdcAINhXjO/8AugadZ7qIGEkuwaAYsyQPGcl7B20hchvbhNQN/M1gcT0JMfL1UM+ptbxTd08NuhhiZ5ERy/4Um1rnsoBPvEkRHAhvHnC6bbWwA8Hszh5jg4jn1hcnUouoEgtMZ+8I8xzGqSyxLLG41so3RkOAPL3cpHgrW9vj2UfmMHnkNZKoqN6cJY6YmB0Ok/ELVXqOc6OGgg5AZLlx2ljnqN18C+G6A5k6wQefmtBZEgHifONFjc1Rhzy4Ec8/v4ooipWqBrR0J6zqT0n0TWojbuozTicDGYhscyus2Du1m19QZg+7wEKTsXd1tJwLzLjx4CM8uv7LoWUwDMc4zKz8nLvrFo4uHXdbSMgtFpt64oH8Oo4AHJpMt8MJyW2o7I+K1m2WT3uPxtvHMpqrk+1t1Js1bZz41NIt9WuIjyld7sjazLijTrMzZUY17T0cJz6ryWrZA8F2nsxkWbmcKdeq0dATij4uK2cHNc7qsHkcEwm47Nrp0WShuaeBhNlcjVbNMSWhahXQuaGxCwL1g5yDYXrW+qscymGLo1FiMC2wlhQDQvNN6tsYNqvpOyBpUXDqDiDvkvTQF4h7ZGlm1KbxlNtSg9W1q0/MKrl/5aPHv919WpwCDz118PBRqtFru6Wy0iCCOHP4qbQd2lJjuLmgn4BaLigcyOURroqNt1m1Fdbm0Z7ozPUjPooTtx6YnN06xPVdHTquac8h4SptKsJzz4mfolyv7R/jx/TlKO5VOcwXDqTKtG2tOmIY0NA5fJS9o3kGGZ+HooIok5uOvnqqcsrfqzHCT8JNCqBwjUDhw1zW6oNNDP2PonRs/v8AlbyzPLQaKvayRHrNhhhZ0X5DwSudIWVOnkFXl2tjcSMMngCV1Ps5oxYNcf8AyPq1PIvIHoAuG27cdnQeeJEL1LYNh2FrRpf2UmNPiGifVavFx7tYPMvUiYQlhWRCF6DzSDUJymgUJims0IFCRWSUIME4TIQEAAvJ/brYf9rW/wDZTP8Ai4fIr1oBcX7W9k9ts9zgM6L2VPKcL/8AFx+ChyTeKzius45fYdX8Bn6R8lPBlVu67MVu3mBCkVCWO6LDt7GkirbyNFX1WObkBPormkJGS1VOohLl0eqooWvEjP74qQ2hEZKS6oEg0nNU2rJGLTCRck5hWTaBUNu6aKzZUm3EjNbGW/NZvoYQScoXZDcQbiy7e6tqGoNQOd+lveM+QjzXrBXBez3Zjn1qt0/SDSp9cwXn0A+K71ejwY6x3+3keVn7Z6/TFCEwFoZTaElkAhAITQgEk0igEoTTQILTfWjatJ9Nwlr2OYR0c0g/Nb0Fcp8eO7Ff/T1X0nmC1xafEGFc31Wm4QDJPJWW9GxGi57SP9VoMx+ZuR9MKr22IC8/KXG2Pc48pnjMmWywcMH7ClPohZUqcBJ+a5rot7RRYCVvFpktjB6LMmVz1ju6gVKYC0G8A/IVYvpBL+jCj6fpLc/KrO14/IVCq1alzUZSptIL3RJ0HM+AEnyXRG0brkr7d3Y4Z+KRmRDejTx8/krOPjuV7U83NjhjufVnszZ7aNJlJmjGhvjzJ6k5qSQmVjK9CTTx7d9mhCF1wwhCEAhCEAkU1iVwNNCF0JMFCSCv27Y9rSMDvNONviNR5iR5rlqTw4SP5B5Hku6XIbybPNF/bMH4bz3wPyuP5vAmJ6+Ko5cfy2eNyavrUcuhYl/NKm6YI0WbqSzNxsPNOdISyQzmgYYsjksceSkbM2e6uZMimNXcXR+Vv1K7Juo55TGbrPZOzjWdJH4bT/8AZ5eHP4LqgsaNINADRAAgAIJWzDH1jy+Tkud2JlACAFkpqwhCEAhCEAhCEAkmsQgyQhCASTSQASrUg4FrhIIgg6EFNOVyjitpbINu4iJouyac5bP5SfkUi8CBw4Lsri2a9pa4AtIggrjtobNfQdHvMJ7rjr+l3XrxWXPj9e58ehw83t1fpOHL4LFr1q7X1y/gq62VsAuh9UQODOf6unRQxxuVXZ8kwnbRs3Y5rZukU/V/Qch1XUU6YaAAIAyAGgCbWwESteOExebyclzvYJSQUKaswhCEAiUIQCEIQNC0tuehCfbhBtWPFYir0Tac0GaEk0AkhCASKaEACsLi2a9pa8BwPAprIOXKIFlsOlSOICTwLs48P3VgglYOcuSSO22/TJTSaE1JwimEimEAhCEAhCEAhCEGICWEJoXA0moQujJNCEAkhCBpIQgRWKaEGJKyaEIQZIQhAimhCBhJCEAkhCBhCEI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2924944"/>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10" descr="http://4.bp.blogspot.com/-XogorhtDwmM/T8CjhOjnqaI/AAAAAAAAAXw/oAEULLmdjTk/s1600/desconfianza_parej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3408961"/>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3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107504" y="692696"/>
            <a:ext cx="4384888" cy="6048672"/>
          </a:xfrm>
        </p:spPr>
        <p:txBody>
          <a:bodyPr>
            <a:normAutofit fontScale="92500" lnSpcReduction="10000"/>
          </a:bodyPr>
          <a:lstStyle/>
          <a:p>
            <a:r>
              <a:rPr lang="es-MX" dirty="0"/>
              <a:t>La violencia sexual es toda aquella conducta que se comete contra la sexualidad de una persona contra su voluntad siendo una agresión que puede afectar distintas esferas de la vida de una persona, involucrando derechos fundamentales como la integridad personal y psicológica, la libertad, la salud, la vida social, requiere de políticas y estrategias integrales y la complementariedad de los distintos sectores que tengan competencia y responsabilidad.</a:t>
            </a:r>
          </a:p>
          <a:p>
            <a:endParaRPr lang="es-MX"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932040" y="2204864"/>
            <a:ext cx="3106365"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525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latin typeface="Gill Sans Ultra Bold" pitchFamily="34" charset="0"/>
              </a:rPr>
              <a:t>Violencia</a:t>
            </a:r>
            <a:endParaRPr lang="es-MX" dirty="0">
              <a:latin typeface="Gill Sans Ultra Bold" pitchFamily="34" charset="0"/>
            </a:endParaRPr>
          </a:p>
        </p:txBody>
      </p:sp>
      <p:sp>
        <p:nvSpPr>
          <p:cNvPr id="3" name="2 Marcador de contenido"/>
          <p:cNvSpPr>
            <a:spLocks noGrp="1"/>
          </p:cNvSpPr>
          <p:nvPr>
            <p:ph sz="quarter" idx="13"/>
          </p:nvPr>
        </p:nvSpPr>
        <p:spPr/>
        <p:txBody>
          <a:bodyPr>
            <a:normAutofit/>
          </a:bodyPr>
          <a:lstStyle/>
          <a:p>
            <a:pPr marL="0" lvl="0" indent="0" algn="just">
              <a:lnSpc>
                <a:spcPct val="150000"/>
              </a:lnSpc>
              <a:buNone/>
            </a:pPr>
            <a:r>
              <a:rPr lang="es-MX" sz="1600" dirty="0" smtClean="0">
                <a:latin typeface="Comic Sans MS" pitchFamily="66" charset="0"/>
              </a:rPr>
              <a:t>La violencia es el tipo de interacción humana que se manifiesta en aquellas conductas o situaciones que, de forma deliberada, provocan, o amenazan con hacerlo, un daño o sometimiento grave (físico o psicológico) a un individuo o una colectividad</a:t>
            </a:r>
          </a:p>
          <a:p>
            <a:endParaRPr lang="es-MX" dirty="0"/>
          </a:p>
        </p:txBody>
      </p:sp>
      <p:pic>
        <p:nvPicPr>
          <p:cNvPr id="6" name="5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83490" y="3824386"/>
            <a:ext cx="3964974" cy="26289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623679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2"/>
          </p:nvPr>
        </p:nvSpPr>
        <p:spPr>
          <a:xfrm>
            <a:off x="5004048" y="332656"/>
            <a:ext cx="3799728" cy="6192688"/>
          </a:xfrm>
        </p:spPr>
        <p:txBody>
          <a:bodyPr>
            <a:normAutofit/>
          </a:bodyPr>
          <a:lstStyle/>
          <a:p>
            <a:pPr algn="just"/>
            <a:r>
              <a:rPr lang="es-MX" dirty="0">
                <a:latin typeface="Agency FB" pitchFamily="34" charset="0"/>
              </a:rPr>
              <a:t>Desde un punto de vista médico, la violación se define como un ataque físico que incluye los órganos genitales de la víctima  y del agresor, con consecuencias físicas y emocionales.</a:t>
            </a:r>
          </a:p>
          <a:p>
            <a:pPr marL="0" indent="0" algn="just">
              <a:buNone/>
            </a:pPr>
            <a:endParaRPr lang="es-MX" dirty="0">
              <a:latin typeface="Agency FB" pitchFamily="34" charset="0"/>
            </a:endParaRPr>
          </a:p>
          <a:p>
            <a:pPr algn="just"/>
            <a:r>
              <a:rPr lang="es-MX" dirty="0">
                <a:latin typeface="Agency FB" pitchFamily="34" charset="0"/>
              </a:rPr>
              <a:t>La violencia sexual desde el punto de vista legal, es el hecho de ejecutar con una persona púber o impúber un acto erótico sexual,  sin el propósito directo o indirecto de llegar a la cópula y puede ser con o sin consentimiento de la víctima.</a:t>
            </a:r>
          </a:p>
          <a:p>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92452">
            <a:off x="179513" y="2276871"/>
            <a:ext cx="4608511" cy="334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4895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688488" y="764704"/>
            <a:ext cx="7843952" cy="5355859"/>
          </a:xfrm>
        </p:spPr>
        <p:txBody>
          <a:bodyPr>
            <a:normAutofit fontScale="92500" lnSpcReduction="20000"/>
          </a:bodyPr>
          <a:lstStyle/>
          <a:p>
            <a:r>
              <a:rPr lang="es-MX" dirty="0"/>
              <a:t>La violencia sexual ocurre cuando alguien fuerza o manipula a otra persona a realizar una actividad sexual no deseada sin su consentimiento. </a:t>
            </a:r>
          </a:p>
          <a:p>
            <a:r>
              <a:rPr lang="es-MX" dirty="0"/>
              <a:t>La violencia sexual le puede ocurrir  a cualquier persona.</a:t>
            </a:r>
          </a:p>
          <a:p>
            <a:endParaRPr lang="es-MX" dirty="0"/>
          </a:p>
          <a:p>
            <a:r>
              <a:rPr lang="es-MX" dirty="0"/>
              <a:t>La violencia sexual es un crimen. </a:t>
            </a:r>
          </a:p>
          <a:p>
            <a:pPr algn="ctr"/>
            <a:r>
              <a:rPr lang="es-MX" dirty="0"/>
              <a:t>Existen muchos tipos:</a:t>
            </a:r>
          </a:p>
          <a:p>
            <a:endParaRPr lang="es-MX" dirty="0"/>
          </a:p>
          <a:p>
            <a:r>
              <a:rPr lang="es-MX" dirty="0"/>
              <a:t>Violación o agresión sexual</a:t>
            </a:r>
          </a:p>
          <a:p>
            <a:r>
              <a:rPr lang="es-MX" dirty="0"/>
              <a:t>Incesto (CONSANGUINEIDAD)</a:t>
            </a:r>
          </a:p>
          <a:p>
            <a:r>
              <a:rPr lang="es-MX" dirty="0"/>
              <a:t>Abuso sexual de menores</a:t>
            </a:r>
          </a:p>
          <a:p>
            <a:r>
              <a:rPr lang="es-MX" dirty="0"/>
              <a:t>Abuso sexual en la pareja</a:t>
            </a:r>
          </a:p>
          <a:p>
            <a:r>
              <a:rPr lang="es-MX" dirty="0"/>
              <a:t>Contacto sexual o caricias no </a:t>
            </a:r>
          </a:p>
          <a:p>
            <a:r>
              <a:rPr lang="es-MX" dirty="0"/>
              <a:t>Deseadas</a:t>
            </a:r>
          </a:p>
          <a:p>
            <a:r>
              <a:rPr lang="es-MX" dirty="0"/>
              <a:t>Acoso sexual</a:t>
            </a:r>
          </a:p>
          <a:p>
            <a:r>
              <a:rPr lang="es-MX" dirty="0"/>
              <a:t>Explotación sexual</a:t>
            </a:r>
          </a:p>
          <a:p>
            <a:endParaRPr lang="es-MX"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738" y="4028331"/>
            <a:ext cx="3968750"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5418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699249" y="2248349"/>
            <a:ext cx="7745505" cy="2188764"/>
          </a:xfrm>
        </p:spPr>
        <p:txBody>
          <a:bodyPr>
            <a:normAutofit fontScale="70000" lnSpcReduction="20000"/>
          </a:bodyPr>
          <a:lstStyle/>
          <a:p>
            <a:pPr algn="just"/>
            <a:r>
              <a:rPr lang="es-MX" dirty="0">
                <a:latin typeface="Comic Sans MS" pitchFamily="66" charset="0"/>
              </a:rPr>
              <a:t>El abuso sexual infantil o pederastia es toda conducta en la que un menor es utilizado como objeto sexual por parte de otra persona con la que mantiene una relación de desigualdad, ya sea en cuanto a la edad, la madurez o el poder. </a:t>
            </a:r>
          </a:p>
          <a:p>
            <a:pPr algn="just"/>
            <a:r>
              <a:rPr lang="es-MX" dirty="0">
                <a:latin typeface="Comic Sans MS" pitchFamily="66" charset="0"/>
              </a:rPr>
              <a:t>El abuso sexual constituye una experiencia traumática y un atentado contra su integridad física y psicológica.</a:t>
            </a:r>
          </a:p>
          <a:p>
            <a:pPr algn="just"/>
            <a:r>
              <a:rPr lang="es-MX" dirty="0">
                <a:latin typeface="Comic Sans MS" pitchFamily="66" charset="0"/>
              </a:rPr>
              <a:t>los abusadores utilizan la confianza y familiaridad, el engaño y la sorpresa, como estrategias más frecuentes para someter a la víctima. </a:t>
            </a:r>
          </a:p>
          <a:p>
            <a:pPr marL="0" indent="0">
              <a:buNone/>
            </a:pPr>
            <a:endParaRPr lang="es-MX" dirty="0"/>
          </a:p>
        </p:txBody>
      </p:sp>
      <p:sp>
        <p:nvSpPr>
          <p:cNvPr id="7" name="6 Título"/>
          <p:cNvSpPr>
            <a:spLocks noGrp="1"/>
          </p:cNvSpPr>
          <p:nvPr>
            <p:ph type="title"/>
          </p:nvPr>
        </p:nvSpPr>
        <p:spPr/>
        <p:txBody>
          <a:bodyPr/>
          <a:lstStyle/>
          <a:p>
            <a:r>
              <a:rPr lang="es-MX" sz="6600" dirty="0" smtClean="0">
                <a:latin typeface="Chiller" pitchFamily="82" charset="0"/>
              </a:rPr>
              <a:t>Abuso sexual infantil</a:t>
            </a:r>
            <a:endParaRPr lang="es-MX" sz="6600" dirty="0">
              <a:latin typeface="Chiller"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37" y="4465638"/>
            <a:ext cx="3760787"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068" y="4415628"/>
            <a:ext cx="2146300"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88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MX" sz="4800" dirty="0" smtClean="0">
                <a:latin typeface="Goudy Stout" pitchFamily="18" charset="0"/>
              </a:rPr>
              <a:t>Incesto</a:t>
            </a:r>
            <a:endParaRPr lang="es-MX" sz="4800" dirty="0">
              <a:latin typeface="Goudy Stout" pitchFamily="18" charset="0"/>
            </a:endParaRPr>
          </a:p>
        </p:txBody>
      </p:sp>
      <p:sp>
        <p:nvSpPr>
          <p:cNvPr id="10" name="9 Marcador de texto"/>
          <p:cNvSpPr>
            <a:spLocks noGrp="1"/>
          </p:cNvSpPr>
          <p:nvPr>
            <p:ph type="body" idx="1"/>
          </p:nvPr>
        </p:nvSpPr>
        <p:spPr>
          <a:xfrm>
            <a:off x="1051561" y="2132856"/>
            <a:ext cx="6904815" cy="648072"/>
          </a:xfrm>
        </p:spPr>
        <p:txBody>
          <a:bodyPr>
            <a:normAutofit fontScale="55000" lnSpcReduction="20000"/>
          </a:bodyPr>
          <a:lstStyle/>
          <a:p>
            <a:endParaRPr lang="es-MX" dirty="0" smtClean="0"/>
          </a:p>
          <a:p>
            <a:r>
              <a:rPr lang="es-MX" sz="2500" u="sng" dirty="0" smtClean="0">
                <a:latin typeface="Gill Sans Ultra Bold" pitchFamily="34" charset="0"/>
              </a:rPr>
              <a:t>Actividad </a:t>
            </a:r>
            <a:r>
              <a:rPr lang="es-MX" sz="2500" u="sng" dirty="0">
                <a:latin typeface="Gill Sans Ultra Bold" pitchFamily="34" charset="0"/>
              </a:rPr>
              <a:t>sexual entre dos miembros que tienen una relación  de parentesco consanguíneo. </a:t>
            </a:r>
          </a:p>
          <a:p>
            <a:endParaRPr lang="es-MX" sz="2500" u="sng" dirty="0">
              <a:latin typeface="Gill Sans Ultra Bold" pitchFamily="34" charset="0"/>
            </a:endParaRPr>
          </a:p>
        </p:txBody>
      </p:sp>
      <p:sp>
        <p:nvSpPr>
          <p:cNvPr id="8" name="7 Marcador de contenido"/>
          <p:cNvSpPr>
            <a:spLocks noGrp="1"/>
          </p:cNvSpPr>
          <p:nvPr>
            <p:ph sz="half" idx="2"/>
          </p:nvPr>
        </p:nvSpPr>
        <p:spPr>
          <a:xfrm>
            <a:off x="251520" y="2708920"/>
            <a:ext cx="4240872" cy="3960439"/>
          </a:xfrm>
        </p:spPr>
        <p:txBody>
          <a:bodyPr>
            <a:normAutofit fontScale="70000" lnSpcReduction="20000"/>
          </a:bodyPr>
          <a:lstStyle/>
          <a:p>
            <a:r>
              <a:rPr lang="es-MX" dirty="0" err="1" smtClean="0"/>
              <a:t>Dieschacon</a:t>
            </a:r>
            <a:r>
              <a:rPr lang="es-MX" dirty="0" smtClean="0"/>
              <a:t> </a:t>
            </a:r>
            <a:r>
              <a:rPr lang="es-MX" dirty="0"/>
              <a:t>(2003) cita dos tipos de incesto:</a:t>
            </a:r>
          </a:p>
          <a:p>
            <a:r>
              <a:rPr lang="es-MX" dirty="0"/>
              <a:t>El directo.- definido como la actividad sexual entre miembros de familia diferentes de la pareja.</a:t>
            </a:r>
          </a:p>
          <a:p>
            <a:r>
              <a:rPr lang="es-MX" dirty="0"/>
              <a:t>El indirecto.- que consiste en que los padres facilitan a sus hijos a otros adultos para que sean abusados sexualmente.</a:t>
            </a:r>
          </a:p>
          <a:p>
            <a:endParaRPr lang="es-MX" dirty="0"/>
          </a:p>
          <a:p>
            <a:r>
              <a:rPr lang="es-MX" dirty="0" err="1"/>
              <a:t>Kempe</a:t>
            </a:r>
            <a:r>
              <a:rPr lang="es-MX" dirty="0"/>
              <a:t> y </a:t>
            </a:r>
            <a:r>
              <a:rPr lang="es-MX" dirty="0" err="1"/>
              <a:t>Kempe</a:t>
            </a:r>
            <a:r>
              <a:rPr lang="es-MX" dirty="0"/>
              <a:t> (1979), define al abuso sexual como el involucramiento en actividades sexuales de un adulto con un menor, las que el niño por su dependencia e inmadurez no sabe </a:t>
            </a:r>
          </a:p>
          <a:p>
            <a:endParaRPr lang="es-MX" dirty="0"/>
          </a:p>
        </p:txBody>
      </p:sp>
      <p:pic>
        <p:nvPicPr>
          <p:cNvPr id="512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800518" y="2944813"/>
            <a:ext cx="3489488"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9084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3347864" y="2348880"/>
            <a:ext cx="5096890" cy="4204988"/>
          </a:xfrm>
        </p:spPr>
        <p:txBody>
          <a:bodyPr>
            <a:normAutofit fontScale="92500"/>
          </a:bodyPr>
          <a:lstStyle/>
          <a:p>
            <a:pPr marL="0" indent="0">
              <a:buNone/>
            </a:pPr>
            <a:endParaRPr lang="es-MX" dirty="0" smtClean="0"/>
          </a:p>
          <a:p>
            <a:pPr algn="ctr"/>
            <a:r>
              <a:rPr lang="es-MX" dirty="0"/>
              <a:t>Fase de seducción,</a:t>
            </a:r>
          </a:p>
          <a:p>
            <a:pPr algn="ctr"/>
            <a:r>
              <a:rPr lang="es-MX" dirty="0"/>
              <a:t>Fase de interacción sexual,</a:t>
            </a:r>
          </a:p>
          <a:p>
            <a:pPr algn="ctr"/>
            <a:r>
              <a:rPr lang="es-MX" dirty="0"/>
              <a:t>Fase del secreto,</a:t>
            </a:r>
          </a:p>
          <a:p>
            <a:pPr algn="ctr"/>
            <a:r>
              <a:rPr lang="es-MX" dirty="0"/>
              <a:t>Fase del descubrimiento  </a:t>
            </a:r>
          </a:p>
          <a:p>
            <a:pPr algn="ctr"/>
            <a:r>
              <a:rPr lang="es-MX" dirty="0"/>
              <a:t>Fase de la negación.</a:t>
            </a:r>
          </a:p>
          <a:p>
            <a:pPr marL="0" indent="0" algn="ctr">
              <a:buNone/>
            </a:pPr>
            <a:endParaRPr lang="es-MX" dirty="0"/>
          </a:p>
          <a:p>
            <a:r>
              <a:rPr lang="es-MX" dirty="0"/>
              <a:t> </a:t>
            </a:r>
            <a:r>
              <a:rPr lang="es-MX" dirty="0" err="1"/>
              <a:t>Dieschacon</a:t>
            </a:r>
            <a:r>
              <a:rPr lang="es-MX" dirty="0"/>
              <a:t> (2003) menciona que las repercusiones emocionales dependen de la edad de la víctima. </a:t>
            </a:r>
          </a:p>
          <a:p>
            <a:endParaRPr lang="es-MX" dirty="0"/>
          </a:p>
        </p:txBody>
      </p:sp>
      <p:sp>
        <p:nvSpPr>
          <p:cNvPr id="7" name="6 Título"/>
          <p:cNvSpPr>
            <a:spLocks noGrp="1"/>
          </p:cNvSpPr>
          <p:nvPr>
            <p:ph type="title"/>
          </p:nvPr>
        </p:nvSpPr>
        <p:spPr/>
        <p:txBody>
          <a:bodyPr/>
          <a:lstStyle/>
          <a:p>
            <a:r>
              <a:rPr lang="es-MX" dirty="0" smtClean="0"/>
              <a:t/>
            </a:r>
            <a:br>
              <a:rPr lang="es-MX" dirty="0" smtClean="0"/>
            </a:br>
            <a:r>
              <a:rPr lang="es-MX" dirty="0" smtClean="0"/>
              <a:t>Fases </a:t>
            </a:r>
            <a:r>
              <a:rPr lang="es-MX" dirty="0"/>
              <a:t>de Agresión:</a:t>
            </a:r>
            <a:br>
              <a:rPr lang="es-MX" dirty="0"/>
            </a:br>
            <a:endParaRPr lang="es-MX"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04864"/>
            <a:ext cx="2500313" cy="392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3131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67545" y="2132856"/>
            <a:ext cx="8280920" cy="4608512"/>
          </a:xfrm>
        </p:spPr>
        <p:txBody>
          <a:bodyPr>
            <a:normAutofit fontScale="77500" lnSpcReduction="20000"/>
          </a:bodyPr>
          <a:lstStyle/>
          <a:p>
            <a:pPr algn="ctr"/>
            <a:r>
              <a:rPr lang="es-MX" sz="2600" b="1" dirty="0">
                <a:solidFill>
                  <a:schemeClr val="accent2">
                    <a:lumMod val="75000"/>
                  </a:schemeClr>
                </a:solidFill>
                <a:latin typeface="Arial" pitchFamily="34" charset="0"/>
                <a:cs typeface="Arial" pitchFamily="34" charset="0"/>
              </a:rPr>
              <a:t>En la adolescencia  hay depresión, pérdida de la autoestima, rebelión creciente, quejas somáticas, actos ilegales y huidas de casa, aislamiento social, suicidio, autolesiones y abuso de sustancias</a:t>
            </a:r>
            <a:r>
              <a:rPr lang="es-MX" sz="2600" b="1" dirty="0" smtClean="0">
                <a:solidFill>
                  <a:schemeClr val="accent2">
                    <a:lumMod val="75000"/>
                  </a:schemeClr>
                </a:solidFill>
                <a:latin typeface="Arial" pitchFamily="34" charset="0"/>
                <a:cs typeface="Arial" pitchFamily="34" charset="0"/>
              </a:rPr>
              <a:t>.</a:t>
            </a:r>
          </a:p>
          <a:p>
            <a:pPr marL="0" indent="0">
              <a:buNone/>
            </a:pPr>
            <a:endParaRPr lang="es-MX" sz="2600" dirty="0" smtClean="0">
              <a:solidFill>
                <a:schemeClr val="accent2">
                  <a:lumMod val="75000"/>
                </a:schemeClr>
              </a:solidFill>
              <a:latin typeface="Arial" pitchFamily="34" charset="0"/>
              <a:cs typeface="Arial" pitchFamily="34" charset="0"/>
            </a:endParaRPr>
          </a:p>
          <a:p>
            <a:pPr algn="just"/>
            <a:r>
              <a:rPr lang="es-MX" sz="2600" dirty="0">
                <a:latin typeface="Arial" pitchFamily="34" charset="0"/>
                <a:cs typeface="Arial" pitchFamily="34" charset="0"/>
              </a:rPr>
              <a:t>Estas consecuencias pueden manifestarse de manera inmediata o bien algún tiempo después son clasificadas  dentro de las áreas físicas, psicológicas, familiares y sociales, éstas dependen de:</a:t>
            </a:r>
          </a:p>
          <a:p>
            <a:pPr algn="just"/>
            <a:endParaRPr lang="es-MX" sz="2600" dirty="0">
              <a:latin typeface="Arial" pitchFamily="34" charset="0"/>
              <a:cs typeface="Arial" pitchFamily="34" charset="0"/>
            </a:endParaRPr>
          </a:p>
          <a:p>
            <a:pPr algn="just"/>
            <a:r>
              <a:rPr lang="es-MX" sz="2600" dirty="0">
                <a:latin typeface="Arial" pitchFamily="34" charset="0"/>
                <a:cs typeface="Arial" pitchFamily="34" charset="0"/>
              </a:rPr>
              <a:t>Edad, sexo y educación del niño.</a:t>
            </a:r>
          </a:p>
          <a:p>
            <a:pPr algn="just"/>
            <a:r>
              <a:rPr lang="es-MX" sz="2600" dirty="0">
                <a:latin typeface="Arial" pitchFamily="34" charset="0"/>
                <a:cs typeface="Arial" pitchFamily="34" charset="0"/>
              </a:rPr>
              <a:t>Si existe alguna relación parental con el niño.</a:t>
            </a:r>
          </a:p>
          <a:p>
            <a:pPr algn="just"/>
            <a:r>
              <a:rPr lang="es-MX" sz="2600" dirty="0">
                <a:latin typeface="Arial" pitchFamily="34" charset="0"/>
                <a:cs typeface="Arial" pitchFamily="34" charset="0"/>
              </a:rPr>
              <a:t>Si el abuso fue violento o pasivo.</a:t>
            </a:r>
          </a:p>
          <a:p>
            <a:pPr algn="just"/>
            <a:r>
              <a:rPr lang="es-MX" sz="2600" dirty="0">
                <a:latin typeface="Arial" pitchFamily="34" charset="0"/>
                <a:cs typeface="Arial" pitchFamily="34" charset="0"/>
              </a:rPr>
              <a:t>Si la agresión fue duradera.</a:t>
            </a:r>
          </a:p>
          <a:p>
            <a:pPr algn="just"/>
            <a:r>
              <a:rPr lang="es-MX" sz="2600" dirty="0">
                <a:latin typeface="Arial" pitchFamily="34" charset="0"/>
                <a:cs typeface="Arial" pitchFamily="34" charset="0"/>
              </a:rPr>
              <a:t>El tipo de actitudes de la familia nuclear y extensa hacia la víctima.</a:t>
            </a:r>
          </a:p>
          <a:p>
            <a:pPr algn="just"/>
            <a:r>
              <a:rPr lang="es-MX" sz="2600" dirty="0">
                <a:latin typeface="Arial" pitchFamily="34" charset="0"/>
                <a:cs typeface="Arial" pitchFamily="34" charset="0"/>
              </a:rPr>
              <a:t>Tipo de programas televisivos que observa el niño.</a:t>
            </a:r>
          </a:p>
          <a:p>
            <a:pPr algn="just"/>
            <a:r>
              <a:rPr lang="es-MX" sz="2600" dirty="0">
                <a:latin typeface="Arial" pitchFamily="34" charset="0"/>
                <a:cs typeface="Arial" pitchFamily="34" charset="0"/>
              </a:rPr>
              <a:t>Si la situación de abuso fue de observación o participación activa.</a:t>
            </a:r>
          </a:p>
          <a:p>
            <a:pPr algn="just"/>
            <a:endParaRPr lang="es-MX" dirty="0"/>
          </a:p>
          <a:p>
            <a:pPr algn="just"/>
            <a:endParaRPr lang="es-MX" dirty="0"/>
          </a:p>
          <a:p>
            <a:pPr algn="just"/>
            <a:endParaRPr lang="es-MX" dirty="0"/>
          </a:p>
        </p:txBody>
      </p:sp>
      <p:sp>
        <p:nvSpPr>
          <p:cNvPr id="7" name="6 Título"/>
          <p:cNvSpPr>
            <a:spLocks noGrp="1"/>
          </p:cNvSpPr>
          <p:nvPr>
            <p:ph type="title"/>
          </p:nvPr>
        </p:nvSpPr>
        <p:spPr/>
        <p:txBody>
          <a:bodyPr/>
          <a:lstStyle/>
          <a:p>
            <a:r>
              <a:rPr lang="es-MX" dirty="0" smtClean="0"/>
              <a:t>Repercusiones</a:t>
            </a:r>
            <a:endParaRPr lang="es-MX" dirty="0"/>
          </a:p>
        </p:txBody>
      </p:sp>
    </p:spTree>
    <p:extLst>
      <p:ext uri="{BB962C8B-B14F-4D97-AF65-F5344CB8AC3E}">
        <p14:creationId xmlns:p14="http://schemas.microsoft.com/office/powerpoint/2010/main" val="22888269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747000" cy="260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Título"/>
          <p:cNvSpPr>
            <a:spLocks noGrp="1"/>
          </p:cNvSpPr>
          <p:nvPr>
            <p:ph type="title"/>
          </p:nvPr>
        </p:nvSpPr>
        <p:spPr/>
        <p:txBody>
          <a:bodyPr/>
          <a:lstStyle/>
          <a:p>
            <a:r>
              <a:rPr lang="es-MX" dirty="0" smtClean="0"/>
              <a:t>Consecuencias</a:t>
            </a:r>
            <a:endParaRPr lang="es-MX"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7" y="4653136"/>
            <a:ext cx="5926137"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177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latin typeface="Cooper Black" pitchFamily="18" charset="0"/>
              </a:rPr>
              <a:t>Derechos Sexuales</a:t>
            </a:r>
            <a:endParaRPr lang="es-MX" dirty="0">
              <a:latin typeface="Cooper Black" pitchFamily="18" charset="0"/>
            </a:endParaRPr>
          </a:p>
        </p:txBody>
      </p:sp>
      <p:sp>
        <p:nvSpPr>
          <p:cNvPr id="4" name="3 Marcador de contenido"/>
          <p:cNvSpPr>
            <a:spLocks noGrp="1"/>
          </p:cNvSpPr>
          <p:nvPr>
            <p:ph sz="half" idx="2"/>
          </p:nvPr>
        </p:nvSpPr>
        <p:spPr>
          <a:xfrm>
            <a:off x="539552" y="2132856"/>
            <a:ext cx="7992888" cy="4392488"/>
          </a:xfrm>
        </p:spPr>
        <p:txBody>
          <a:bodyPr>
            <a:normAutofit/>
          </a:bodyPr>
          <a:lstStyle/>
          <a:p>
            <a:pPr algn="just"/>
            <a:r>
              <a:rPr lang="es-MX" sz="2200" dirty="0" smtClean="0">
                <a:latin typeface="Arial" pitchFamily="34" charset="0"/>
                <a:cs typeface="Arial" pitchFamily="34" charset="0"/>
              </a:rPr>
              <a:t>La </a:t>
            </a:r>
            <a:r>
              <a:rPr lang="es-MX" sz="2200" dirty="0">
                <a:latin typeface="Arial" pitchFamily="34" charset="0"/>
                <a:cs typeface="Arial" pitchFamily="34" charset="0"/>
              </a:rPr>
              <a:t>sexualidad humana es dinámica y </a:t>
            </a:r>
            <a:r>
              <a:rPr lang="es-MX" sz="2200" dirty="0" smtClean="0">
                <a:latin typeface="Arial" pitchFamily="34" charset="0"/>
                <a:cs typeface="Arial" pitchFamily="34" charset="0"/>
              </a:rPr>
              <a:t>cambiante.</a:t>
            </a:r>
          </a:p>
          <a:p>
            <a:pPr marL="0" indent="0" algn="just">
              <a:buNone/>
            </a:pPr>
            <a:endParaRPr lang="es-MX" sz="2200" dirty="0">
              <a:latin typeface="Arial" pitchFamily="34" charset="0"/>
              <a:cs typeface="Arial" pitchFamily="34" charset="0"/>
            </a:endParaRPr>
          </a:p>
          <a:p>
            <a:pPr algn="just"/>
            <a:r>
              <a:rPr lang="es-MX" sz="2200" dirty="0" smtClean="0">
                <a:latin typeface="Arial" pitchFamily="34" charset="0"/>
                <a:cs typeface="Arial" pitchFamily="34" charset="0"/>
              </a:rPr>
              <a:t>El </a:t>
            </a:r>
            <a:r>
              <a:rPr lang="es-MX" sz="2200" dirty="0">
                <a:latin typeface="Arial" pitchFamily="34" charset="0"/>
                <a:cs typeface="Arial" pitchFamily="34" charset="0"/>
              </a:rPr>
              <a:t>placer sexual, incluido el autoerotismo, es fuente de bienestar físico, psíquico, intelectual y espiritual</a:t>
            </a:r>
            <a:r>
              <a:rPr lang="es-MX" sz="2200" dirty="0" smtClean="0">
                <a:latin typeface="Arial" pitchFamily="34" charset="0"/>
                <a:cs typeface="Arial" pitchFamily="34" charset="0"/>
              </a:rPr>
              <a:t>.</a:t>
            </a:r>
          </a:p>
          <a:p>
            <a:pPr marL="0" indent="0" algn="just">
              <a:buNone/>
            </a:pPr>
            <a:endParaRPr lang="es-MX" sz="2200" dirty="0">
              <a:latin typeface="Arial" pitchFamily="34" charset="0"/>
              <a:cs typeface="Arial" pitchFamily="34" charset="0"/>
            </a:endParaRPr>
          </a:p>
          <a:p>
            <a:pPr algn="just"/>
            <a:r>
              <a:rPr lang="es-MX" sz="2200" dirty="0" smtClean="0">
                <a:latin typeface="Arial" pitchFamily="34" charset="0"/>
                <a:cs typeface="Arial" pitchFamily="34" charset="0"/>
              </a:rPr>
              <a:t>La </a:t>
            </a:r>
            <a:r>
              <a:rPr lang="es-MX" sz="2200" dirty="0">
                <a:latin typeface="Arial" pitchFamily="34" charset="0"/>
                <a:cs typeface="Arial" pitchFamily="34" charset="0"/>
              </a:rPr>
              <a:t>sociedad debe crear  las condiciones dignas donde se puedan satisfacer las necesidades para el desarrollo integral de la persona y el respeto de los siguientes derechos sexuales inalienables, inolvidables e insustituibles de nuestra condición </a:t>
            </a:r>
            <a:r>
              <a:rPr lang="es-MX" sz="2200" dirty="0" smtClean="0">
                <a:latin typeface="Arial" pitchFamily="34" charset="0"/>
                <a:cs typeface="Arial" pitchFamily="34" charset="0"/>
              </a:rPr>
              <a:t>humana.</a:t>
            </a:r>
            <a:endParaRPr lang="es-MX" sz="22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31711292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idx="1"/>
          </p:nvPr>
        </p:nvSpPr>
        <p:spPr>
          <a:xfrm>
            <a:off x="699249" y="1988840"/>
            <a:ext cx="7745505" cy="4680520"/>
          </a:xfrm>
        </p:spPr>
        <p:txBody>
          <a:bodyPr>
            <a:normAutofit lnSpcReduction="10000"/>
          </a:bodyPr>
          <a:lstStyle/>
          <a:p>
            <a:r>
              <a:rPr lang="es-MX" dirty="0">
                <a:latin typeface="Ebrima" pitchFamily="2" charset="0"/>
                <a:ea typeface="Ebrima" pitchFamily="2" charset="0"/>
                <a:cs typeface="Ebrima" pitchFamily="2" charset="0"/>
              </a:rPr>
              <a:t>Derecho a la libertad</a:t>
            </a:r>
          </a:p>
          <a:p>
            <a:r>
              <a:rPr lang="es-MX" dirty="0">
                <a:latin typeface="Ebrima" pitchFamily="2" charset="0"/>
                <a:ea typeface="Ebrima" pitchFamily="2" charset="0"/>
                <a:cs typeface="Ebrima" pitchFamily="2" charset="0"/>
              </a:rPr>
              <a:t>Derecho a la autonomía, integridad y seguridad corporal.</a:t>
            </a:r>
          </a:p>
          <a:p>
            <a:r>
              <a:rPr lang="es-MX" dirty="0">
                <a:latin typeface="Ebrima" pitchFamily="2" charset="0"/>
                <a:ea typeface="Ebrima" pitchFamily="2" charset="0"/>
                <a:cs typeface="Ebrima" pitchFamily="2" charset="0"/>
              </a:rPr>
              <a:t>Derecho a la igualdad y a la equidad </a:t>
            </a:r>
            <a:r>
              <a:rPr lang="es-MX" dirty="0" smtClean="0">
                <a:latin typeface="Ebrima" pitchFamily="2" charset="0"/>
                <a:ea typeface="Ebrima" pitchFamily="2" charset="0"/>
                <a:cs typeface="Ebrima" pitchFamily="2" charset="0"/>
              </a:rPr>
              <a:t>sexual.</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a la salud </a:t>
            </a:r>
            <a:r>
              <a:rPr lang="es-MX" dirty="0" smtClean="0">
                <a:latin typeface="Ebrima" pitchFamily="2" charset="0"/>
                <a:ea typeface="Ebrima" pitchFamily="2" charset="0"/>
                <a:cs typeface="Ebrima" pitchFamily="2" charset="0"/>
              </a:rPr>
              <a:t>sexual.</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a la información amplia, objetiva y verídica sobre la sexualidad </a:t>
            </a:r>
            <a:r>
              <a:rPr lang="es-MX" dirty="0" smtClean="0">
                <a:latin typeface="Ebrima" pitchFamily="2" charset="0"/>
                <a:ea typeface="Ebrima" pitchFamily="2" charset="0"/>
                <a:cs typeface="Ebrima" pitchFamily="2" charset="0"/>
              </a:rPr>
              <a:t>humana.</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a una educación sexual </a:t>
            </a:r>
            <a:r>
              <a:rPr lang="es-MX" dirty="0" smtClean="0">
                <a:latin typeface="Ebrima" pitchFamily="2" charset="0"/>
                <a:ea typeface="Ebrima" pitchFamily="2" charset="0"/>
                <a:cs typeface="Ebrima" pitchFamily="2" charset="0"/>
              </a:rPr>
              <a:t>integral.</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a la libre </a:t>
            </a:r>
            <a:r>
              <a:rPr lang="es-MX" dirty="0" smtClean="0">
                <a:latin typeface="Ebrima" pitchFamily="2" charset="0"/>
                <a:ea typeface="Ebrima" pitchFamily="2" charset="0"/>
                <a:cs typeface="Ebrima" pitchFamily="2" charset="0"/>
              </a:rPr>
              <a:t>asociación.</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a la salud reproductiva libre y </a:t>
            </a:r>
            <a:r>
              <a:rPr lang="es-MX" dirty="0" smtClean="0">
                <a:latin typeface="Ebrima" pitchFamily="2" charset="0"/>
                <a:ea typeface="Ebrima" pitchFamily="2" charset="0"/>
                <a:cs typeface="Ebrima" pitchFamily="2" charset="0"/>
              </a:rPr>
              <a:t>responsable.</a:t>
            </a:r>
            <a:endParaRPr lang="es-MX" dirty="0">
              <a:latin typeface="Ebrima" pitchFamily="2" charset="0"/>
              <a:ea typeface="Ebrima" pitchFamily="2" charset="0"/>
              <a:cs typeface="Ebrima" pitchFamily="2" charset="0"/>
            </a:endParaRPr>
          </a:p>
          <a:p>
            <a:r>
              <a:rPr lang="es-MX" dirty="0">
                <a:latin typeface="Ebrima" pitchFamily="2" charset="0"/>
                <a:ea typeface="Ebrima" pitchFamily="2" charset="0"/>
                <a:cs typeface="Ebrima" pitchFamily="2" charset="0"/>
              </a:rPr>
              <a:t>Derecho vida </a:t>
            </a:r>
            <a:r>
              <a:rPr lang="es-MX" dirty="0" smtClean="0">
                <a:latin typeface="Ebrima" pitchFamily="2" charset="0"/>
                <a:ea typeface="Ebrima" pitchFamily="2" charset="0"/>
                <a:cs typeface="Ebrima" pitchFamily="2" charset="0"/>
              </a:rPr>
              <a:t>privada.</a:t>
            </a:r>
            <a:endParaRPr lang="es-MX" dirty="0">
              <a:latin typeface="Ebrima" pitchFamily="2" charset="0"/>
              <a:ea typeface="Ebrima" pitchFamily="2" charset="0"/>
              <a:cs typeface="Ebrima" pitchFamily="2" charset="0"/>
            </a:endParaRPr>
          </a:p>
          <a:p>
            <a:endParaRPr lang="es-MX" dirty="0"/>
          </a:p>
        </p:txBody>
      </p:sp>
      <p:sp>
        <p:nvSpPr>
          <p:cNvPr id="9" name="8 CuadroTexto"/>
          <p:cNvSpPr txBox="1"/>
          <p:nvPr/>
        </p:nvSpPr>
        <p:spPr>
          <a:xfrm>
            <a:off x="2051720" y="836712"/>
            <a:ext cx="5040560" cy="584775"/>
          </a:xfrm>
          <a:prstGeom prst="rect">
            <a:avLst/>
          </a:prstGeom>
          <a:noFill/>
        </p:spPr>
        <p:txBody>
          <a:bodyPr wrap="square" rtlCol="0">
            <a:spAutoFit/>
          </a:bodyPr>
          <a:lstStyle/>
          <a:p>
            <a:pPr algn="ctr"/>
            <a:r>
              <a:rPr lang="es-MX" sz="3200" dirty="0" smtClean="0">
                <a:solidFill>
                  <a:schemeClr val="accent2">
                    <a:lumMod val="75000"/>
                  </a:schemeClr>
                </a:solidFill>
                <a:latin typeface="Broadway" pitchFamily="82" charset="0"/>
              </a:rPr>
              <a:t>Tu tienes derecho a:</a:t>
            </a:r>
            <a:endParaRPr lang="es-MX" sz="3200" dirty="0">
              <a:solidFill>
                <a:schemeClr val="accent2">
                  <a:lumMod val="75000"/>
                </a:schemeClr>
              </a:solidFill>
              <a:latin typeface="Broadway" pitchFamily="82" charset="0"/>
            </a:endParaRPr>
          </a:p>
        </p:txBody>
      </p:sp>
    </p:spTree>
    <p:extLst>
      <p:ext uri="{BB962C8B-B14F-4D97-AF65-F5344CB8AC3E}">
        <p14:creationId xmlns:p14="http://schemas.microsoft.com/office/powerpoint/2010/main" val="1297242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97" y="0"/>
            <a:ext cx="9324617" cy="6888376"/>
          </a:xfrm>
        </p:spPr>
      </p:pic>
      <p:sp>
        <p:nvSpPr>
          <p:cNvPr id="2" name="1 Título"/>
          <p:cNvSpPr>
            <a:spLocks noGrp="1"/>
          </p:cNvSpPr>
          <p:nvPr>
            <p:ph type="title"/>
          </p:nvPr>
        </p:nvSpPr>
        <p:spPr>
          <a:xfrm>
            <a:off x="-396552" y="430534"/>
            <a:ext cx="6532127" cy="1054250"/>
          </a:xfrm>
        </p:spPr>
        <p:txBody>
          <a:bodyPr/>
          <a:lstStyle/>
          <a:p>
            <a:r>
              <a:rPr lang="es-MX" b="1" dirty="0" smtClean="0">
                <a:solidFill>
                  <a:srgbClr val="C00000"/>
                </a:solidFill>
                <a:latin typeface="Edwardian Script ITC" pitchFamily="66" charset="0"/>
              </a:rPr>
              <a:t>Gracias por su atención</a:t>
            </a:r>
            <a:endParaRPr lang="es-MX" b="1" dirty="0">
              <a:solidFill>
                <a:srgbClr val="C00000"/>
              </a:solidFill>
              <a:latin typeface="Edwardian Script ITC" pitchFamily="66" charset="0"/>
            </a:endParaRPr>
          </a:p>
        </p:txBody>
      </p:sp>
    </p:spTree>
    <p:extLst>
      <p:ext uri="{BB962C8B-B14F-4D97-AF65-F5344CB8AC3E}">
        <p14:creationId xmlns:p14="http://schemas.microsoft.com/office/powerpoint/2010/main" val="334907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latin typeface="Castellar" pitchFamily="18" charset="0"/>
              </a:rPr>
              <a:t>Agresividad</a:t>
            </a:r>
            <a:endParaRPr lang="es-MX" dirty="0">
              <a:latin typeface="Castellar" pitchFamily="18" charset="0"/>
            </a:endParaRPr>
          </a:p>
        </p:txBody>
      </p:sp>
      <p:pic>
        <p:nvPicPr>
          <p:cNvPr id="7" name="6 Marcador de contenido"/>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1665" y="2276872"/>
            <a:ext cx="4416582" cy="4104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5 Marcador de contenido"/>
          <p:cNvSpPr>
            <a:spLocks noGrp="1"/>
          </p:cNvSpPr>
          <p:nvPr>
            <p:ph sz="quarter" idx="14"/>
          </p:nvPr>
        </p:nvSpPr>
        <p:spPr>
          <a:xfrm>
            <a:off x="4644008" y="2636912"/>
            <a:ext cx="3803904" cy="3024924"/>
          </a:xfrm>
        </p:spPr>
        <p:txBody>
          <a:bodyPr>
            <a:normAutofit fontScale="92500" lnSpcReduction="10000"/>
          </a:bodyPr>
          <a:lstStyle/>
          <a:p>
            <a:pPr algn="ctr"/>
            <a:r>
              <a:rPr lang="es-MX" sz="2800" b="1" dirty="0">
                <a:latin typeface="Bradley Hand ITC" pitchFamily="66" charset="0"/>
              </a:rPr>
              <a:t>Entendemos como agresividad a la acción dirigida a causar daño a otra persona, la agresión puede ser psicología, si es física se le denomina violencia</a:t>
            </a:r>
          </a:p>
          <a:p>
            <a:endParaRPr lang="es-MX" dirty="0"/>
          </a:p>
        </p:txBody>
      </p:sp>
    </p:spTree>
    <p:extLst>
      <p:ext uri="{BB962C8B-B14F-4D97-AF65-F5344CB8AC3E}">
        <p14:creationId xmlns:p14="http://schemas.microsoft.com/office/powerpoint/2010/main" val="367061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Factores que propician la violencia/agresividad</a:t>
            </a:r>
            <a:endParaRPr lang="es-MX" dirty="0"/>
          </a:p>
        </p:txBody>
      </p:sp>
      <p:sp>
        <p:nvSpPr>
          <p:cNvPr id="3" name="2 Marcador de contenido"/>
          <p:cNvSpPr>
            <a:spLocks noGrp="1"/>
          </p:cNvSpPr>
          <p:nvPr>
            <p:ph sz="quarter" idx="13"/>
          </p:nvPr>
        </p:nvSpPr>
        <p:spPr/>
        <p:txBody>
          <a:bodyPr/>
          <a:lstStyle/>
          <a:p>
            <a:pPr algn="ctr"/>
            <a:r>
              <a:rPr lang="es-MX" dirty="0" smtClean="0"/>
              <a:t>Biológicos</a:t>
            </a:r>
          </a:p>
          <a:p>
            <a:r>
              <a:rPr lang="es-MX" sz="2000" dirty="0" smtClean="0"/>
              <a:t>Factores hormonales</a:t>
            </a:r>
          </a:p>
          <a:p>
            <a:r>
              <a:rPr lang="es-MX" sz="2000" dirty="0" smtClean="0"/>
              <a:t>Información genética</a:t>
            </a:r>
            <a:endParaRPr lang="es-MX" sz="2000" dirty="0"/>
          </a:p>
        </p:txBody>
      </p:sp>
      <p:sp>
        <p:nvSpPr>
          <p:cNvPr id="4" name="3 Marcador de contenido"/>
          <p:cNvSpPr>
            <a:spLocks noGrp="1"/>
          </p:cNvSpPr>
          <p:nvPr>
            <p:ph sz="quarter" idx="14"/>
          </p:nvPr>
        </p:nvSpPr>
        <p:spPr/>
        <p:txBody>
          <a:bodyPr/>
          <a:lstStyle/>
          <a:p>
            <a:pPr algn="ctr"/>
            <a:r>
              <a:rPr lang="es-MX" dirty="0" smtClean="0"/>
              <a:t>Ambientales</a:t>
            </a:r>
          </a:p>
          <a:p>
            <a:r>
              <a:rPr lang="es-MX" sz="2000" dirty="0" smtClean="0"/>
              <a:t>Medios de comunicación</a:t>
            </a:r>
          </a:p>
          <a:p>
            <a:r>
              <a:rPr lang="es-MX" sz="2000" dirty="0" smtClean="0"/>
              <a:t>Educación familiar</a:t>
            </a:r>
          </a:p>
          <a:p>
            <a:r>
              <a:rPr lang="es-MX" sz="2000" dirty="0" smtClean="0"/>
              <a:t>Sociedad</a:t>
            </a:r>
            <a:endParaRPr lang="es-MX" sz="20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789040"/>
            <a:ext cx="1917204" cy="20222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4939758"/>
            <a:ext cx="2628900" cy="1743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933056"/>
            <a:ext cx="1905000" cy="2400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707483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467544" y="1988840"/>
            <a:ext cx="3803904" cy="3877056"/>
          </a:xfrm>
        </p:spPr>
        <p:txBody>
          <a:bodyPr>
            <a:normAutofit fontScale="92500" lnSpcReduction="10000"/>
          </a:bodyPr>
          <a:lstStyle/>
          <a:p>
            <a:r>
              <a:rPr lang="es-MX" dirty="0"/>
              <a:t>Las frustraciones generan agresividad. Aquello que te evita tener aquello que deseas puede desencadenar en agresividad. Esta agresividad puede ser directa hacia la persona que te genera la frustración o indirecta desplazándola a una tercera persona u objeto.</a:t>
            </a:r>
          </a:p>
          <a:p>
            <a:endParaRPr lang="es-MX" dirty="0"/>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60032" y="404664"/>
            <a:ext cx="3896462" cy="32730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4077072"/>
            <a:ext cx="2049016" cy="25817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484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7756263" cy="1054250"/>
          </a:xfrm>
        </p:spPr>
        <p:txBody>
          <a:bodyPr/>
          <a:lstStyle/>
          <a:p>
            <a:r>
              <a:rPr lang="es-MX" dirty="0" smtClean="0">
                <a:solidFill>
                  <a:srgbClr val="C00000"/>
                </a:solidFill>
                <a:latin typeface="Chiller" pitchFamily="82" charset="0"/>
              </a:rPr>
              <a:t>TIPOS DE VIOLENCIA</a:t>
            </a:r>
            <a:endParaRPr lang="es-MX" dirty="0">
              <a:solidFill>
                <a:srgbClr val="C00000"/>
              </a:solidFill>
              <a:latin typeface="Chiller" pitchFamily="82" charset="0"/>
            </a:endParaRPr>
          </a:p>
        </p:txBody>
      </p:sp>
      <p:pic>
        <p:nvPicPr>
          <p:cNvPr id="8" name="7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7504" y="1988841"/>
            <a:ext cx="3312368" cy="2225497"/>
          </a:xfrm>
        </p:spPr>
      </p:pic>
      <p:sp>
        <p:nvSpPr>
          <p:cNvPr id="6" name="5 Marcador de texto"/>
          <p:cNvSpPr>
            <a:spLocks noGrp="1"/>
          </p:cNvSpPr>
          <p:nvPr>
            <p:ph type="body" sz="quarter" idx="3"/>
          </p:nvPr>
        </p:nvSpPr>
        <p:spPr>
          <a:xfrm>
            <a:off x="2915816" y="1268760"/>
            <a:ext cx="3447288" cy="658368"/>
          </a:xfrm>
        </p:spPr>
        <p:txBody>
          <a:bodyPr>
            <a:noAutofit/>
          </a:bodyPr>
          <a:lstStyle/>
          <a:p>
            <a:r>
              <a:rPr lang="es-MX" sz="4800" dirty="0" smtClean="0">
                <a:solidFill>
                  <a:schemeClr val="accent2">
                    <a:lumMod val="50000"/>
                  </a:schemeClr>
                </a:solidFill>
                <a:latin typeface="Forte" pitchFamily="66" charset="0"/>
              </a:rPr>
              <a:t>Psicológica</a:t>
            </a:r>
            <a:endParaRPr lang="es-MX" sz="4800" dirty="0">
              <a:solidFill>
                <a:schemeClr val="accent2">
                  <a:lumMod val="50000"/>
                </a:schemeClr>
              </a:solidFill>
              <a:latin typeface="Forte" pitchFamily="66" charset="0"/>
            </a:endParaRPr>
          </a:p>
        </p:txBody>
      </p:sp>
      <p:sp>
        <p:nvSpPr>
          <p:cNvPr id="7" name="6 Marcador de contenido"/>
          <p:cNvSpPr>
            <a:spLocks noGrp="1"/>
          </p:cNvSpPr>
          <p:nvPr>
            <p:ph sz="quarter" idx="4"/>
          </p:nvPr>
        </p:nvSpPr>
        <p:spPr>
          <a:xfrm>
            <a:off x="4932040" y="2132856"/>
            <a:ext cx="3799728" cy="3984480"/>
          </a:xfrm>
        </p:spPr>
        <p:txBody>
          <a:bodyPr>
            <a:normAutofit fontScale="85000" lnSpcReduction="10000"/>
          </a:bodyPr>
          <a:lstStyle/>
          <a:p>
            <a:r>
              <a:rPr lang="es-MX" dirty="0"/>
              <a:t>Patrones de conducta que consisten en omisiones y actos represivos, cuyas formas de expresión pueden ser prohibiciones, condicionamientos, intimidaciones, amenazas, actitudes devaluatorias, de abandono y que provoquen en quien las recibe, deterioro, disminución o afectación de la estructura de su personalidad.</a:t>
            </a:r>
          </a:p>
          <a:p>
            <a:endParaRPr lang="es-MX" dirty="0"/>
          </a:p>
        </p:txBody>
      </p: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832176"/>
            <a:ext cx="2792759" cy="1880748"/>
          </a:xfrm>
          <a:prstGeom prst="rect">
            <a:avLst/>
          </a:prstGeom>
        </p:spPr>
      </p:pic>
      <p:pic>
        <p:nvPicPr>
          <p:cNvPr id="10" name="9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4190428"/>
            <a:ext cx="2286897" cy="1810891"/>
          </a:xfrm>
          <a:prstGeom prst="rect">
            <a:avLst/>
          </a:prstGeom>
        </p:spPr>
      </p:pic>
    </p:spTree>
    <p:extLst>
      <p:ext uri="{BB962C8B-B14F-4D97-AF65-F5344CB8AC3E}">
        <p14:creationId xmlns:p14="http://schemas.microsoft.com/office/powerpoint/2010/main" val="2854998193"/>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2843808" y="764704"/>
            <a:ext cx="3658471" cy="874392"/>
          </a:xfrm>
        </p:spPr>
        <p:txBody>
          <a:bodyPr>
            <a:normAutofit/>
          </a:bodyPr>
          <a:lstStyle/>
          <a:p>
            <a:r>
              <a:rPr lang="es-MX" sz="3600" dirty="0" smtClean="0">
                <a:latin typeface="Broadway" pitchFamily="82" charset="0"/>
              </a:rPr>
              <a:t>Económica</a:t>
            </a:r>
            <a:endParaRPr lang="es-MX" sz="3600" dirty="0">
              <a:latin typeface="Broadway" pitchFamily="82" charset="0"/>
            </a:endParaRPr>
          </a:p>
        </p:txBody>
      </p:sp>
      <p:sp>
        <p:nvSpPr>
          <p:cNvPr id="3" name="2 Marcador de contenido"/>
          <p:cNvSpPr>
            <a:spLocks noGrp="1"/>
          </p:cNvSpPr>
          <p:nvPr>
            <p:ph sz="half" idx="2"/>
          </p:nvPr>
        </p:nvSpPr>
        <p:spPr>
          <a:xfrm>
            <a:off x="395536" y="2204864"/>
            <a:ext cx="3803904" cy="3677024"/>
          </a:xfrm>
        </p:spPr>
        <p:txBody>
          <a:bodyPr>
            <a:normAutofit lnSpcReduction="10000"/>
          </a:bodyPr>
          <a:lstStyle/>
          <a:p>
            <a:r>
              <a:rPr lang="es-MX" dirty="0">
                <a:latin typeface="Candara" pitchFamily="34" charset="0"/>
              </a:rPr>
              <a:t>Se expresa en patrones de conducta vinculadas a controlar a alguien haciéndola económicamente dependiente. Incluye el control y manejo del dinero, las propiedades y, en general, de todos los recursos de la familia</a:t>
            </a:r>
            <a:r>
              <a:rPr lang="es-MX" dirty="0" smtClean="0">
                <a:latin typeface="Candara" pitchFamily="34" charset="0"/>
              </a:rPr>
              <a:t>.</a:t>
            </a:r>
            <a:endParaRPr lang="es-MX" dirty="0">
              <a:latin typeface="Candara" pitchFamily="34" charset="0"/>
            </a:endParaRPr>
          </a:p>
          <a:p>
            <a:endParaRPr lang="es-MX" dirty="0"/>
          </a:p>
        </p:txBody>
      </p:sp>
      <p:pic>
        <p:nvPicPr>
          <p:cNvPr id="9" name="8 Marcador de contenido"/>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484991">
            <a:off x="5076056" y="2035662"/>
            <a:ext cx="2880320" cy="2348213"/>
          </a:xfrm>
          <a:prstGeom prst="rect">
            <a:avLst/>
          </a:prstGeom>
          <a:ln w="228600" cap="sq" cmpd="thickThin">
            <a:solidFill>
              <a:srgbClr val="000000"/>
            </a:solidFill>
            <a:prstDash val="solid"/>
            <a:miter lim="800000"/>
          </a:ln>
          <a:effectLst>
            <a:innerShdw blurRad="76200">
              <a:srgbClr val="000000"/>
            </a:innerShdw>
          </a:effectLst>
        </p:spPr>
      </p:pic>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872919"/>
            <a:ext cx="4914115" cy="1874862"/>
          </a:xfrm>
          <a:prstGeom prst="rect">
            <a:avLst/>
          </a:prstGeom>
        </p:spPr>
      </p:pic>
    </p:spTree>
    <p:extLst>
      <p:ext uri="{BB962C8B-B14F-4D97-AF65-F5344CB8AC3E}">
        <p14:creationId xmlns:p14="http://schemas.microsoft.com/office/powerpoint/2010/main" val="26931940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55576" y="1484784"/>
            <a:ext cx="3442447" cy="442344"/>
          </a:xfrm>
        </p:spPr>
        <p:txBody>
          <a:bodyPr>
            <a:normAutofit lnSpcReduction="10000"/>
          </a:bodyPr>
          <a:lstStyle/>
          <a:p>
            <a:pPr algn="l"/>
            <a:r>
              <a:rPr lang="es-MX" dirty="0" smtClean="0"/>
              <a:t>Se expresa a través de:</a:t>
            </a:r>
            <a:endParaRPr lang="es-MX" dirty="0"/>
          </a:p>
        </p:txBody>
      </p:sp>
      <p:pic>
        <p:nvPicPr>
          <p:cNvPr id="7" name="6 Marcador de contenido"/>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9592" y="2132855"/>
            <a:ext cx="3456384" cy="44688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Marcador de texto"/>
          <p:cNvSpPr>
            <a:spLocks noGrp="1"/>
          </p:cNvSpPr>
          <p:nvPr>
            <p:ph type="body" sz="quarter" idx="3"/>
          </p:nvPr>
        </p:nvSpPr>
        <p:spPr>
          <a:xfrm>
            <a:off x="2843808" y="332656"/>
            <a:ext cx="3447288" cy="792088"/>
          </a:xfrm>
        </p:spPr>
        <p:txBody>
          <a:bodyPr>
            <a:noAutofit/>
          </a:bodyPr>
          <a:lstStyle/>
          <a:p>
            <a:r>
              <a:rPr lang="es-MX" sz="6600" b="1" dirty="0" smtClean="0">
                <a:latin typeface="Freestyle Script" pitchFamily="66" charset="0"/>
              </a:rPr>
              <a:t>Física</a:t>
            </a:r>
            <a:endParaRPr lang="es-MX" sz="6600" b="1" dirty="0">
              <a:latin typeface="Freestyle Script" pitchFamily="66" charset="0"/>
            </a:endParaRPr>
          </a:p>
        </p:txBody>
      </p:sp>
      <p:sp>
        <p:nvSpPr>
          <p:cNvPr id="6" name="5 Marcador de contenido"/>
          <p:cNvSpPr>
            <a:spLocks noGrp="1"/>
          </p:cNvSpPr>
          <p:nvPr>
            <p:ph sz="quarter" idx="4"/>
          </p:nvPr>
        </p:nvSpPr>
        <p:spPr>
          <a:xfrm>
            <a:off x="4645027" y="2204864"/>
            <a:ext cx="3799728" cy="3912472"/>
          </a:xfrm>
        </p:spPr>
        <p:txBody>
          <a:bodyPr>
            <a:normAutofit/>
          </a:bodyPr>
          <a:lstStyle/>
          <a:p>
            <a:r>
              <a:rPr lang="es-MX" dirty="0" smtClean="0">
                <a:latin typeface="Arial" pitchFamily="34" charset="0"/>
                <a:cs typeface="Arial" pitchFamily="34" charset="0"/>
              </a:rPr>
              <a:t>Actos </a:t>
            </a:r>
            <a:r>
              <a:rPr lang="es-MX" dirty="0">
                <a:latin typeface="Arial" pitchFamily="34" charset="0"/>
                <a:cs typeface="Arial" pitchFamily="34" charset="0"/>
              </a:rPr>
              <a:t>de agresión intencional, repetitivos, en el que se utilice alguna parte del cuerpo o algún objeto, inmovilizando o causando daño a la integridad física de su contraparte.</a:t>
            </a:r>
          </a:p>
          <a:p>
            <a:endParaRPr lang="es-MX" dirty="0"/>
          </a:p>
        </p:txBody>
      </p:sp>
    </p:spTree>
    <p:extLst>
      <p:ext uri="{BB962C8B-B14F-4D97-AF65-F5344CB8AC3E}">
        <p14:creationId xmlns:p14="http://schemas.microsoft.com/office/powerpoint/2010/main" val="754076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536" y="404663"/>
            <a:ext cx="2376264" cy="2801007"/>
          </a:xfrm>
        </p:spPr>
      </p:pic>
      <p:pic>
        <p:nvPicPr>
          <p:cNvPr id="8" name="7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95536" y="3573016"/>
            <a:ext cx="4392488" cy="3089346"/>
          </a:xfr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404664"/>
            <a:ext cx="4244553" cy="2800226"/>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3356992"/>
            <a:ext cx="2545171" cy="2969366"/>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8574" y="2204864"/>
            <a:ext cx="2857500" cy="2771775"/>
          </a:xfrm>
          <a:prstGeom prst="rect">
            <a:avLst/>
          </a:prstGeom>
        </p:spPr>
      </p:pic>
    </p:spTree>
    <p:extLst>
      <p:ext uri="{BB962C8B-B14F-4D97-AF65-F5344CB8AC3E}">
        <p14:creationId xmlns:p14="http://schemas.microsoft.com/office/powerpoint/2010/main" val="39694304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398</TotalTime>
  <Words>1128</Words>
  <Application>Microsoft Office PowerPoint</Application>
  <PresentationFormat>Presentación en pantalla (4:3)</PresentationFormat>
  <Paragraphs>153</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Cartoné</vt:lpstr>
      <vt:lpstr>Agresividad &amp; Violencia</vt:lpstr>
      <vt:lpstr>Violencia</vt:lpstr>
      <vt:lpstr>Agresividad</vt:lpstr>
      <vt:lpstr>Factores que propician la violencia/agresividad</vt:lpstr>
      <vt:lpstr>Presentación de PowerPoint</vt:lpstr>
      <vt:lpstr>TIPOS DE VIOLENCIA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Abuso sexual infantil</vt:lpstr>
      <vt:lpstr>Incesto</vt:lpstr>
      <vt:lpstr> Fases de Agresión: </vt:lpstr>
      <vt:lpstr>Repercusiones</vt:lpstr>
      <vt:lpstr>Consecuencias</vt:lpstr>
      <vt:lpstr>Derechos Sexuales</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Amalia</cp:lastModifiedBy>
  <cp:revision>17</cp:revision>
  <dcterms:created xsi:type="dcterms:W3CDTF">2013-04-22T22:52:42Z</dcterms:created>
  <dcterms:modified xsi:type="dcterms:W3CDTF">2013-04-23T18:02:18Z</dcterms:modified>
</cp:coreProperties>
</file>